
<file path=[Content_Types].xml><?xml version="1.0" encoding="utf-8"?>
<Types xmlns="http://schemas.openxmlformats.org/package/2006/content-types">
  <Default Extension="xml" ContentType="application/xml"/>
  <Default Extension="bin" ContentType="application/vnd.openxmlformats-officedocument.oleObject"/>
  <Default Extension="jpeg" ContentType="image/jpeg"/>
  <Default Extension="JPG" ContentType="image/jpeg"/>
  <Default Extension="tiff" ContentType="image/tiff"/>
  <Default Extension="emf" ContentType="image/x-emf"/>
  <Default Extension="rels" ContentType="application/vnd.openxmlformats-package.relationships+xml"/>
  <Default Extension="vml" ContentType="application/vnd.openxmlformats-officedocument.vmlDrawing"/>
  <Default Extension="wdp" ContentType="image/vnd.ms-photo"/>
  <Default Extension="png" ContentType="image/png"/>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handoutMasterIdLst>
    <p:handoutMasterId r:id="rId20"/>
  </p:handoutMasterIdLst>
  <p:sldIdLst>
    <p:sldId id="257" r:id="rId2"/>
    <p:sldId id="256" r:id="rId3"/>
    <p:sldId id="263" r:id="rId4"/>
    <p:sldId id="273" r:id="rId5"/>
    <p:sldId id="264" r:id="rId6"/>
    <p:sldId id="318" r:id="rId7"/>
    <p:sldId id="288" r:id="rId8"/>
    <p:sldId id="285" r:id="rId9"/>
    <p:sldId id="266" r:id="rId10"/>
    <p:sldId id="289" r:id="rId11"/>
    <p:sldId id="291" r:id="rId12"/>
    <p:sldId id="303" r:id="rId13"/>
    <p:sldId id="317" r:id="rId14"/>
    <p:sldId id="316" r:id="rId15"/>
    <p:sldId id="319" r:id="rId16"/>
    <p:sldId id="304" r:id="rId17"/>
    <p:sldId id="29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77C8"/>
    <a:srgbClr val="0137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16" autoAdjust="0"/>
    <p:restoredTop sz="87237" autoAdjust="0"/>
  </p:normalViewPr>
  <p:slideViewPr>
    <p:cSldViewPr>
      <p:cViewPr varScale="1">
        <p:scale>
          <a:sx n="127" d="100"/>
          <a:sy n="127" d="100"/>
        </p:scale>
        <p:origin x="1152"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646B108-3032-4D1F-8FE4-CBC4964FC8F0}" type="datetimeFigureOut">
              <a:rPr lang="en-US" smtClean="0"/>
              <a:t>2/26/19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B38390E-FD36-4B1D-AC60-C4DD1B71C48D}" type="slidenum">
              <a:rPr lang="en-US" smtClean="0"/>
              <a:t>‹#›</a:t>
            </a:fld>
            <a:endParaRPr lang="en-US"/>
          </a:p>
        </p:txBody>
      </p:sp>
    </p:spTree>
    <p:extLst>
      <p:ext uri="{BB962C8B-B14F-4D97-AF65-F5344CB8AC3E}">
        <p14:creationId xmlns:p14="http://schemas.microsoft.com/office/powerpoint/2010/main" val="224780882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18339C-8279-4608-9284-F21F487D8575}" type="datetimeFigureOut">
              <a:rPr lang="en-US" smtClean="0"/>
              <a:pPr/>
              <a:t>2/26/19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77187B-4507-4D80-8FFF-C1E3457BF866}" type="slidenum">
              <a:rPr lang="en-US" smtClean="0"/>
              <a:pPr/>
              <a:t>‹#›</a:t>
            </a:fld>
            <a:endParaRPr lang="en-US"/>
          </a:p>
        </p:txBody>
      </p:sp>
    </p:spTree>
    <p:extLst>
      <p:ext uri="{BB962C8B-B14F-4D97-AF65-F5344CB8AC3E}">
        <p14:creationId xmlns:p14="http://schemas.microsoft.com/office/powerpoint/2010/main" val="138840591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M87</a:t>
            </a:r>
            <a:r>
              <a:rPr lang="en-US" baseline="0" dirty="0" smtClean="0"/>
              <a:t> supermassive galaxy in Virgo constellation. Center is supermassive black hole that emits relativistic plasma jet 5,000 light years long.</a:t>
            </a:r>
            <a:endParaRPr lang="en-US" dirty="0"/>
          </a:p>
        </p:txBody>
      </p:sp>
      <p:sp>
        <p:nvSpPr>
          <p:cNvPr id="4" name="Slide Number Placeholder 3"/>
          <p:cNvSpPr>
            <a:spLocks noGrp="1"/>
          </p:cNvSpPr>
          <p:nvPr>
            <p:ph type="sldNum" sz="quarter" idx="10"/>
          </p:nvPr>
        </p:nvSpPr>
        <p:spPr/>
        <p:txBody>
          <a:bodyPr/>
          <a:lstStyle/>
          <a:p>
            <a:fld id="{E677187B-4507-4D80-8FFF-C1E3457BF866}" type="slidenum">
              <a:rPr lang="en-US" smtClean="0"/>
              <a:pPr/>
              <a:t>3</a:t>
            </a:fld>
            <a:endParaRPr lang="en-US"/>
          </a:p>
        </p:txBody>
      </p:sp>
    </p:spTree>
    <p:extLst>
      <p:ext uri="{BB962C8B-B14F-4D97-AF65-F5344CB8AC3E}">
        <p14:creationId xmlns:p14="http://schemas.microsoft.com/office/powerpoint/2010/main" val="3285429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a:t>
            </a:r>
            <a:r>
              <a:rPr lang="en-US" baseline="0" dirty="0" smtClean="0"/>
              <a:t> the Plasma and Electrodynamics Lab we work in three main areas.</a:t>
            </a:r>
          </a:p>
          <a:p>
            <a:pPr marL="228600" indent="-228600">
              <a:buAutoNum type="arabicParenR"/>
            </a:pPr>
            <a:r>
              <a:rPr lang="en-US" baseline="0" dirty="0" smtClean="0"/>
              <a:t>In-space micro propulsion for small satellites. We are using modern manufacturing techniques to build and test a printable plasma generator for using in a 3D printed micro thruster. (LEFT) One of the split-ring resonators operating in vacuum. The pink glow is plasma generation. (Middle) A solid model of a proposed thruster design. The overall dimensions are 1 in. diameter and 1.5 in. long. (Right) A </a:t>
            </a:r>
            <a:r>
              <a:rPr lang="en-US" baseline="0" dirty="0" err="1" smtClean="0"/>
              <a:t>Cubesat</a:t>
            </a:r>
            <a:r>
              <a:rPr lang="en-US" baseline="0" dirty="0" smtClean="0"/>
              <a:t>, which is the one of the target uses for this technology.</a:t>
            </a:r>
          </a:p>
          <a:p>
            <a:pPr marL="228600" indent="-228600">
              <a:buAutoNum type="arabicParenR"/>
            </a:pPr>
            <a:r>
              <a:rPr lang="en-US" baseline="0" dirty="0" smtClean="0"/>
              <a:t>Atmospheric plasmas. In addition to studying their basic physics, we are investigating the synthesis of nanomaterials. This would be an advantage over current vacuum plasma methods due to the lack of the expensive vacuum system. (Left) Photo of the system running with plasma jet coming out. (Right) SEM images of our deposited carbon </a:t>
            </a:r>
            <a:r>
              <a:rPr lang="en-US" baseline="0" dirty="0" err="1" smtClean="0"/>
              <a:t>nanospheres</a:t>
            </a:r>
            <a:r>
              <a:rPr lang="en-US" baseline="0" dirty="0" smtClean="0"/>
              <a:t> through breakdown of CH4.</a:t>
            </a:r>
          </a:p>
          <a:p>
            <a:pPr marL="228600" indent="-228600">
              <a:buAutoNum type="arabicParenR"/>
            </a:pPr>
            <a:r>
              <a:rPr lang="en-US" baseline="0" dirty="0" smtClean="0"/>
              <a:t>Plasma assisted combustion. Study how electromagnetic fields interact with combustion chemistry. Seeking to find way to improve combustion efficiency and control. (Top) High-speed images over 136 </a:t>
            </a:r>
            <a:r>
              <a:rPr lang="en-US" baseline="0" dirty="0" err="1" smtClean="0"/>
              <a:t>ms</a:t>
            </a:r>
            <a:r>
              <a:rPr lang="en-US" baseline="0" dirty="0" smtClean="0"/>
              <a:t> of a diffusion flame under no electric field showing a laminar flame with regular fluctuations. (Bottom) 360 </a:t>
            </a:r>
            <a:r>
              <a:rPr lang="en-US" baseline="0" dirty="0" err="1" smtClean="0"/>
              <a:t>ms</a:t>
            </a:r>
            <a:r>
              <a:rPr lang="en-US" baseline="0" dirty="0" smtClean="0"/>
              <a:t> time lapse at 10 kV electric field showing significant turbulent flame structures and no regularity. </a:t>
            </a:r>
            <a:endParaRPr lang="en-US" dirty="0"/>
          </a:p>
        </p:txBody>
      </p:sp>
      <p:sp>
        <p:nvSpPr>
          <p:cNvPr id="4" name="Slide Number Placeholder 3"/>
          <p:cNvSpPr>
            <a:spLocks noGrp="1"/>
          </p:cNvSpPr>
          <p:nvPr>
            <p:ph type="sldNum" sz="quarter" idx="10"/>
          </p:nvPr>
        </p:nvSpPr>
        <p:spPr/>
        <p:txBody>
          <a:bodyPr/>
          <a:lstStyle/>
          <a:p>
            <a:fld id="{E677187B-4507-4D80-8FFF-C1E3457BF866}" type="slidenum">
              <a:rPr lang="en-US" smtClean="0"/>
              <a:pPr/>
              <a:t>5</a:t>
            </a:fld>
            <a:endParaRPr lang="en-US"/>
          </a:p>
        </p:txBody>
      </p:sp>
    </p:spTree>
    <p:extLst>
      <p:ext uri="{BB962C8B-B14F-4D97-AF65-F5344CB8AC3E}">
        <p14:creationId xmlns:p14="http://schemas.microsoft.com/office/powerpoint/2010/main" val="3893530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a:solidFill>
                  <a:srgbClr val="0000CC"/>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F3331F8-EE34-4228-A93D-033A3CEE94FD}" type="datetime1">
              <a:rPr lang="en-US" smtClean="0"/>
              <a:t>2/26/19</a:t>
            </a:fld>
            <a:endParaRPr lang="en-US"/>
          </a:p>
        </p:txBody>
      </p:sp>
      <p:sp>
        <p:nvSpPr>
          <p:cNvPr id="6" name="Slide Number Placeholder 5"/>
          <p:cNvSpPr>
            <a:spLocks noGrp="1"/>
          </p:cNvSpPr>
          <p:nvPr>
            <p:ph type="sldNum" sz="quarter" idx="12"/>
          </p:nvPr>
        </p:nvSpPr>
        <p:spPr/>
        <p:txBody>
          <a:bodyPr/>
          <a:lstStyle/>
          <a:p>
            <a:fld id="{2846560C-3B3B-41A5-9E69-CDA11EAB9952}" type="slidenum">
              <a:rPr lang="en-US" smtClean="0"/>
              <a:pPr/>
              <a:t>‹#›</a:t>
            </a:fld>
            <a:endParaRPr lang="en-US" dirty="0" smtClean="0"/>
          </a:p>
        </p:txBody>
      </p:sp>
      <p:sp>
        <p:nvSpPr>
          <p:cNvPr id="5" name="Rectangle 4"/>
          <p:cNvSpPr/>
          <p:nvPr userDrawn="1"/>
        </p:nvSpPr>
        <p:spPr>
          <a:xfrm>
            <a:off x="0" y="0"/>
            <a:ext cx="9144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01651" y="-147207"/>
            <a:ext cx="3146502" cy="1669620"/>
          </a:xfrm>
          <a:prstGeom prst="rect">
            <a:avLst/>
          </a:prstGeom>
        </p:spPr>
      </p:pic>
      <p:pic>
        <p:nvPicPr>
          <p:cNvPr id="10" name="Picture 2" descr="C:\Users\KGX\Google Drive\Documents\prclogo_transparent.png"/>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6931680" y="152400"/>
            <a:ext cx="1983720" cy="12773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91440"/>
            <a:ext cx="6400800" cy="731520"/>
          </a:xfrm>
        </p:spPr>
        <p:txBody>
          <a:bodyPr/>
          <a:lstStyle>
            <a:lvl1pPr algn="ctr">
              <a:defRPr/>
            </a:lvl1pPr>
          </a:lstStyle>
          <a:p>
            <a:r>
              <a:rPr lang="en-US" smtClean="0"/>
              <a:t>Click to edit Master title style</a:t>
            </a:r>
            <a:endParaRPr lang="en-US" dirty="0"/>
          </a:p>
        </p:txBody>
      </p:sp>
      <p:sp>
        <p:nvSpPr>
          <p:cNvPr id="3" name="Content Placeholder 2"/>
          <p:cNvSpPr>
            <a:spLocks noGrp="1"/>
          </p:cNvSpPr>
          <p:nvPr>
            <p:ph idx="1"/>
          </p:nvPr>
        </p:nvSpPr>
        <p:spPr>
          <a:xfrm>
            <a:off x="468086" y="1447800"/>
            <a:ext cx="8229600" cy="4373563"/>
          </a:xfrm>
        </p:spPr>
        <p:txBody>
          <a:bodyPr/>
          <a:lstStyle>
            <a:lvl1pPr>
              <a:defRPr>
                <a:solidFill>
                  <a:srgbClr val="0000CC"/>
                </a:solidFill>
              </a:defRPr>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9F25808-C5B2-4CB7-89F3-4C1DB032EF52}" type="datetime1">
              <a:rPr lang="en-US" smtClean="0"/>
              <a:t>2/26/19</a:t>
            </a:fld>
            <a:endParaRPr lang="en-US"/>
          </a:p>
        </p:txBody>
      </p:sp>
      <p:sp>
        <p:nvSpPr>
          <p:cNvPr id="6" name="Slide Number Placeholder 5"/>
          <p:cNvSpPr>
            <a:spLocks noGrp="1"/>
          </p:cNvSpPr>
          <p:nvPr>
            <p:ph type="sldNum" sz="quarter" idx="12"/>
          </p:nvPr>
        </p:nvSpPr>
        <p:spPr/>
        <p:txBody>
          <a:bodyPr/>
          <a:lstStyle/>
          <a:p>
            <a:fld id="{2846560C-3B3B-41A5-9E69-CDA11EAB995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ctr" anchorCtr="0">
            <a:normAutofit/>
          </a:bodyPr>
          <a:lstStyle>
            <a:lvl1pPr marL="0" indent="0" algn="ctr">
              <a:buNone/>
              <a:defRPr sz="4000">
                <a:solidFill>
                  <a:srgbClr val="0000C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Edit Master text styles</a:t>
            </a:r>
          </a:p>
        </p:txBody>
      </p:sp>
      <p:sp>
        <p:nvSpPr>
          <p:cNvPr id="4" name="Date Placeholder 3"/>
          <p:cNvSpPr>
            <a:spLocks noGrp="1"/>
          </p:cNvSpPr>
          <p:nvPr>
            <p:ph type="dt" sz="half" idx="10"/>
          </p:nvPr>
        </p:nvSpPr>
        <p:spPr>
          <a:xfrm>
            <a:off x="228600" y="6477000"/>
            <a:ext cx="2133600" cy="365125"/>
          </a:xfrm>
        </p:spPr>
        <p:txBody>
          <a:bodyPr/>
          <a:lstStyle/>
          <a:p>
            <a:fld id="{1A494CA5-D118-4E39-8BF2-1761847D28C6}" type="datetime1">
              <a:rPr lang="en-US" smtClean="0"/>
              <a:t>2/26/19</a:t>
            </a:fld>
            <a:endParaRPr lang="en-US"/>
          </a:p>
        </p:txBody>
      </p:sp>
      <p:sp>
        <p:nvSpPr>
          <p:cNvPr id="6" name="Slide Number Placeholder 5"/>
          <p:cNvSpPr>
            <a:spLocks noGrp="1"/>
          </p:cNvSpPr>
          <p:nvPr>
            <p:ph type="sldNum" sz="quarter" idx="12"/>
          </p:nvPr>
        </p:nvSpPr>
        <p:spPr/>
        <p:txBody>
          <a:bodyPr/>
          <a:lstStyle/>
          <a:p>
            <a:fld id="{2846560C-3B3B-41A5-9E69-CDA11EAB9952}" type="slidenum">
              <a:rPr lang="en-US" smtClean="0"/>
              <a:pPr/>
              <a:t>‹#›</a:t>
            </a:fld>
            <a:endParaRPr lang="en-US"/>
          </a:p>
        </p:txBody>
      </p:sp>
      <p:sp>
        <p:nvSpPr>
          <p:cNvPr id="7" name="Footer Placeholder 5"/>
          <p:cNvSpPr>
            <a:spLocks noGrp="1"/>
          </p:cNvSpPr>
          <p:nvPr>
            <p:ph type="ftr" sz="quarter" idx="11"/>
          </p:nvPr>
        </p:nvSpPr>
        <p:spPr>
          <a:xfrm>
            <a:off x="228600" y="6477000"/>
            <a:ext cx="6019800" cy="365125"/>
          </a:xfrm>
          <a:prstGeom prst="rect">
            <a:avLst/>
          </a:prstGeom>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8B79E78-E1EE-4B84-A9BF-A1CB0BE0ED49}" type="datetime1">
              <a:rPr lang="en-US" smtClean="0"/>
              <a:t>2/26/19</a:t>
            </a:fld>
            <a:endParaRPr lang="en-US"/>
          </a:p>
        </p:txBody>
      </p:sp>
      <p:sp>
        <p:nvSpPr>
          <p:cNvPr id="7" name="Slide Number Placeholder 6"/>
          <p:cNvSpPr>
            <a:spLocks noGrp="1"/>
          </p:cNvSpPr>
          <p:nvPr>
            <p:ph type="sldNum" sz="quarter" idx="12"/>
          </p:nvPr>
        </p:nvSpPr>
        <p:spPr/>
        <p:txBody>
          <a:bodyPr/>
          <a:lstStyle/>
          <a:p>
            <a:fld id="{2846560C-3B3B-41A5-9E69-CDA11EAB995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3570CB-0F0C-4533-B0FA-844690A726A7}" type="datetime1">
              <a:rPr lang="en-US" smtClean="0"/>
              <a:t>2/26/19</a:t>
            </a:fld>
            <a:endParaRPr lang="en-US"/>
          </a:p>
        </p:txBody>
      </p:sp>
      <p:sp>
        <p:nvSpPr>
          <p:cNvPr id="8" name="Footer Placeholder 7"/>
          <p:cNvSpPr>
            <a:spLocks noGrp="1"/>
          </p:cNvSpPr>
          <p:nvPr>
            <p:ph type="ftr" sz="quarter" idx="11"/>
          </p:nvPr>
        </p:nvSpPr>
        <p:spPr>
          <a:xfrm>
            <a:off x="228600" y="6477000"/>
            <a:ext cx="57912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2846560C-3B3B-41A5-9E69-CDA11EAB995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CAFF36-1991-4AEB-87AA-40C68045C18A}" type="datetime1">
              <a:rPr lang="en-US" smtClean="0"/>
              <a:t>2/26/19</a:t>
            </a:fld>
            <a:endParaRPr lang="en-US"/>
          </a:p>
        </p:txBody>
      </p:sp>
      <p:sp>
        <p:nvSpPr>
          <p:cNvPr id="4" name="Footer Placeholder 3"/>
          <p:cNvSpPr>
            <a:spLocks noGrp="1"/>
          </p:cNvSpPr>
          <p:nvPr>
            <p:ph type="ftr" sz="quarter" idx="11"/>
          </p:nvPr>
        </p:nvSpPr>
        <p:spPr>
          <a:xfrm>
            <a:off x="228600" y="6477000"/>
            <a:ext cx="57912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2846560C-3B3B-41A5-9E69-CDA11EAB995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F337B8-C4A7-48B4-81B8-2C62C398E1A9}" type="datetime1">
              <a:rPr lang="en-US" smtClean="0"/>
              <a:t>2/26/19</a:t>
            </a:fld>
            <a:endParaRPr lang="en-US"/>
          </a:p>
        </p:txBody>
      </p:sp>
      <p:sp>
        <p:nvSpPr>
          <p:cNvPr id="3" name="Footer Placeholder 2"/>
          <p:cNvSpPr>
            <a:spLocks noGrp="1"/>
          </p:cNvSpPr>
          <p:nvPr>
            <p:ph type="ftr" sz="quarter" idx="11"/>
          </p:nvPr>
        </p:nvSpPr>
        <p:spPr>
          <a:xfrm>
            <a:off x="228600" y="6477000"/>
            <a:ext cx="6019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2846560C-3B3B-41A5-9E69-CDA11EAB995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UAH logo bookend">
    <p:bg>
      <p:bgPr>
        <a:solidFill>
          <a:srgbClr val="0077C8"/>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002972"/>
            <a:ext cx="9144000" cy="4852056"/>
          </a:xfrm>
          <a:prstGeom prst="rect">
            <a:avLst/>
          </a:prstGeom>
        </p:spPr>
      </p:pic>
      <p:sp>
        <p:nvSpPr>
          <p:cNvPr id="2" name="Rectangle 1"/>
          <p:cNvSpPr/>
          <p:nvPr userDrawn="1"/>
        </p:nvSpPr>
        <p:spPr>
          <a:xfrm>
            <a:off x="2590800" y="6324600"/>
            <a:ext cx="3657600" cy="533400"/>
          </a:xfrm>
          <a:prstGeom prst="rect">
            <a:avLst/>
          </a:prstGeom>
          <a:solidFill>
            <a:srgbClr val="007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5203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C logo bookend">
    <p:bg>
      <p:bgPr>
        <a:solidFill>
          <a:srgbClr val="0077C8"/>
        </a:solidFill>
        <a:effectLst/>
      </p:bgPr>
    </p:bg>
    <p:spTree>
      <p:nvGrpSpPr>
        <p:cNvPr id="1" name=""/>
        <p:cNvGrpSpPr/>
        <p:nvPr/>
      </p:nvGrpSpPr>
      <p:grpSpPr>
        <a:xfrm>
          <a:off x="0" y="0"/>
          <a:ext cx="0" cy="0"/>
          <a:chOff x="0" y="0"/>
          <a:chExt cx="0" cy="0"/>
        </a:xfrm>
      </p:grpSpPr>
      <p:grpSp>
        <p:nvGrpSpPr>
          <p:cNvPr id="12" name="Group 11"/>
          <p:cNvGrpSpPr/>
          <p:nvPr userDrawn="1"/>
        </p:nvGrpSpPr>
        <p:grpSpPr>
          <a:xfrm>
            <a:off x="1336675" y="1181100"/>
            <a:ext cx="6400800" cy="4495800"/>
            <a:chOff x="1336675" y="1600200"/>
            <a:chExt cx="6400800" cy="4495800"/>
          </a:xfrm>
        </p:grpSpPr>
        <p:cxnSp>
          <p:nvCxnSpPr>
            <p:cNvPr id="7" name="Straight Connector 6"/>
            <p:cNvCxnSpPr/>
            <p:nvPr userDrawn="1"/>
          </p:nvCxnSpPr>
          <p:spPr>
            <a:xfrm>
              <a:off x="1336675" y="4876800"/>
              <a:ext cx="6400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userDrawn="1"/>
          </p:nvGrpSpPr>
          <p:grpSpPr>
            <a:xfrm>
              <a:off x="1907381" y="1600200"/>
              <a:ext cx="5259388" cy="3137633"/>
              <a:chOff x="1752600" y="1524000"/>
              <a:chExt cx="5259388" cy="3137633"/>
            </a:xfrm>
          </p:grpSpPr>
          <p:pic>
            <p:nvPicPr>
              <p:cNvPr id="1026" name="Picture 2" descr="http://matthewwturner.com/uah/Logos/University/PRC_Logo.png"/>
              <p:cNvPicPr>
                <a:picLocks noChangeAspect="1" noChangeArrowheads="1"/>
              </p:cNvPicPr>
              <p:nvPr userDrawn="1"/>
            </p:nvPicPr>
            <p:blipFill>
              <a:blip r:embed="rId2" cstate="hqprint">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a:ext>
                </a:extLst>
              </a:blip>
              <a:srcRect/>
              <a:stretch>
                <a:fillRect/>
              </a:stretch>
            </p:blipFill>
            <p:spPr bwMode="auto">
              <a:xfrm>
                <a:off x="1752600" y="1524000"/>
                <a:ext cx="5259388" cy="313763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userDrawn="1"/>
            </p:nvSpPr>
            <p:spPr>
              <a:xfrm>
                <a:off x="3227070" y="3124200"/>
                <a:ext cx="1040130" cy="502016"/>
              </a:xfrm>
              <a:prstGeom prst="rect">
                <a:avLst/>
              </a:prstGeom>
              <a:solidFill>
                <a:srgbClr val="007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3124200" y="3124200"/>
                <a:ext cx="1246219" cy="423245"/>
              </a:xfrm>
              <a:prstGeom prst="rect">
                <a:avLst/>
              </a:prstGeom>
            </p:spPr>
          </p:pic>
        </p:grpSp>
        <p:pic>
          <p:nvPicPr>
            <p:cNvPr id="11" name="Picture 10"/>
            <p:cNvPicPr>
              <a:picLocks noChangeAspect="1"/>
            </p:cNvPicPr>
            <p:nvPr userDrawn="1"/>
          </p:nvPicPr>
          <p:blipFill rotWithShape="1">
            <a:blip r:embed="rId5" cstate="hqprint">
              <a:extLst>
                <a:ext uri="{28A0092B-C50C-407E-A947-70E740481C1C}">
                  <a14:useLocalDpi xmlns:a14="http://schemas.microsoft.com/office/drawing/2010/main"/>
                </a:ext>
              </a:extLst>
            </a:blip>
            <a:srcRect/>
            <a:stretch/>
          </p:blipFill>
          <p:spPr>
            <a:xfrm>
              <a:off x="1377950" y="5029364"/>
              <a:ext cx="6318250" cy="1066636"/>
            </a:xfrm>
            <a:prstGeom prst="rect">
              <a:avLst/>
            </a:prstGeom>
          </p:spPr>
        </p:pic>
      </p:grpSp>
      <p:sp>
        <p:nvSpPr>
          <p:cNvPr id="13" name="Rectangle 12"/>
          <p:cNvSpPr/>
          <p:nvPr userDrawn="1"/>
        </p:nvSpPr>
        <p:spPr>
          <a:xfrm>
            <a:off x="2590800" y="6324600"/>
            <a:ext cx="3657600" cy="533400"/>
          </a:xfrm>
          <a:prstGeom prst="rect">
            <a:avLst/>
          </a:prstGeom>
          <a:solidFill>
            <a:srgbClr val="007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95777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Rectangle 4"/>
          <p:cNvSpPr/>
          <p:nvPr/>
        </p:nvSpPr>
        <p:spPr>
          <a:xfrm>
            <a:off x="-1" y="0"/>
            <a:ext cx="9144000" cy="914400"/>
          </a:xfrm>
          <a:prstGeom prst="rect">
            <a:avLst/>
          </a:prstGeom>
          <a:solidFill>
            <a:srgbClr val="007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371600" y="87249"/>
            <a:ext cx="6400800" cy="73152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68086" y="1447800"/>
            <a:ext cx="8229600" cy="4373563"/>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Rectangle 10"/>
          <p:cNvSpPr/>
          <p:nvPr/>
        </p:nvSpPr>
        <p:spPr>
          <a:xfrm>
            <a:off x="7256" y="6400800"/>
            <a:ext cx="9144000" cy="457200"/>
          </a:xfrm>
          <a:prstGeom prst="rect">
            <a:avLst/>
          </a:prstGeom>
          <a:solidFill>
            <a:srgbClr val="007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228600" y="64770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2D77FB-DD05-46A9-9C6D-78511B78063F}" type="datetime1">
              <a:rPr lang="en-US" smtClean="0"/>
              <a:t>2/26/19</a:t>
            </a:fld>
            <a:endParaRPr lang="en-US" dirty="0"/>
          </a:p>
        </p:txBody>
      </p:sp>
      <p:sp>
        <p:nvSpPr>
          <p:cNvPr id="6" name="Slide Number Placeholder 5"/>
          <p:cNvSpPr>
            <a:spLocks noGrp="1"/>
          </p:cNvSpPr>
          <p:nvPr>
            <p:ph type="sldNum" sz="quarter" idx="4"/>
          </p:nvPr>
        </p:nvSpPr>
        <p:spPr>
          <a:xfrm>
            <a:off x="6781800" y="6477000"/>
            <a:ext cx="2133600" cy="365125"/>
          </a:xfrm>
          <a:prstGeom prst="rect">
            <a:avLst/>
          </a:prstGeom>
        </p:spPr>
        <p:txBody>
          <a:bodyPr vert="horz" lIns="91440" tIns="45720" rIns="91440" bIns="45720" rtlCol="0" anchor="ctr"/>
          <a:lstStyle>
            <a:lvl1pPr algn="r">
              <a:defRPr sz="1200" baseline="0">
                <a:solidFill>
                  <a:schemeClr val="bg1">
                    <a:lumMod val="75000"/>
                  </a:schemeClr>
                </a:solidFill>
                <a:latin typeface="Times New Roman" pitchFamily="18" charset="0"/>
              </a:defRPr>
            </a:lvl1pPr>
          </a:lstStyle>
          <a:p>
            <a:fld id="{2846560C-3B3B-41A5-9E69-CDA11EAB995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Lst>
  <p:timing>
    <p:tnLst>
      <p:par>
        <p:cTn id="1" dur="indefinite" restart="never" nodeType="tmRoot"/>
      </p:par>
    </p:tnLst>
  </p:timing>
  <p:hf hdr="0" ftr="0" dt="0"/>
  <p:txStyles>
    <p:titleStyle>
      <a:lvl1pPr algn="ctr" defTabSz="914400" rtl="0" eaLnBrk="1" latinLnBrk="0" hangingPunct="1">
        <a:spcBef>
          <a:spcPct val="0"/>
        </a:spcBef>
        <a:buNone/>
        <a:defRPr sz="3200" b="1" kern="1200">
          <a:solidFill>
            <a:schemeClr val="bg1"/>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000" kern="1200">
          <a:solidFill>
            <a:srgbClr val="0000CC"/>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39.tiff"/><Relationship Id="rId6"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image" Target="../media/image34.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2.jpeg"/><Relationship Id="rId4" Type="http://schemas.openxmlformats.org/officeDocument/2006/relationships/image" Target="../media/image43.jpeg"/><Relationship Id="rId5" Type="http://schemas.openxmlformats.org/officeDocument/2006/relationships/image" Target="../media/image44.jpeg"/><Relationship Id="rId6" Type="http://schemas.openxmlformats.org/officeDocument/2006/relationships/image" Target="../media/image45.png"/><Relationship Id="rId7" Type="http://schemas.openxmlformats.org/officeDocument/2006/relationships/image" Target="../media/image46.emf"/><Relationship Id="rId8" Type="http://schemas.openxmlformats.org/officeDocument/2006/relationships/image" Target="../media/image47.png"/><Relationship Id="rId1" Type="http://schemas.openxmlformats.org/officeDocument/2006/relationships/slideLayout" Target="../slideLayouts/slideLayout2.xml"/><Relationship Id="rId2" Type="http://schemas.openxmlformats.org/officeDocument/2006/relationships/image" Target="../media/image41.jpeg"/></Relationships>
</file>

<file path=ppt/slides/_rels/slide14.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50.jpeg"/><Relationship Id="rId5" Type="http://schemas.openxmlformats.org/officeDocument/2006/relationships/image" Target="../media/image51.jpeg"/><Relationship Id="rId1" Type="http://schemas.openxmlformats.org/officeDocument/2006/relationships/slideLayout" Target="../slideLayouts/slideLayout2.xml"/><Relationship Id="rId2" Type="http://schemas.openxmlformats.org/officeDocument/2006/relationships/image" Target="../media/image48.jpeg"/></Relationships>
</file>

<file path=ppt/slides/_rels/slide15.xml.rels><?xml version="1.0" encoding="UTF-8" standalone="yes"?>
<Relationships xmlns="http://schemas.openxmlformats.org/package/2006/relationships"><Relationship Id="rId3" Type="http://schemas.openxmlformats.org/officeDocument/2006/relationships/image" Target="../media/image53.jpeg"/><Relationship Id="rId4" Type="http://schemas.openxmlformats.org/officeDocument/2006/relationships/image" Target="../media/image54.jpeg"/><Relationship Id="rId5" Type="http://schemas.openxmlformats.org/officeDocument/2006/relationships/image" Target="../media/image55.jpeg"/><Relationship Id="rId6" Type="http://schemas.openxmlformats.org/officeDocument/2006/relationships/image" Target="../media/image56.png"/><Relationship Id="rId1" Type="http://schemas.openxmlformats.org/officeDocument/2006/relationships/slideLayout" Target="../slideLayouts/slideLayout2.xml"/><Relationship Id="rId2" Type="http://schemas.openxmlformats.org/officeDocument/2006/relationships/image" Target="../media/image5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58.png"/><Relationship Id="rId4" Type="http://schemas.openxmlformats.org/officeDocument/2006/relationships/oleObject" Target="../embeddings/oleObject1.bin"/><Relationship Id="rId5" Type="http://schemas.openxmlformats.org/officeDocument/2006/relationships/image" Target="../media/image57.wmf"/><Relationship Id="rId6" Type="http://schemas.openxmlformats.org/officeDocument/2006/relationships/image" Target="../media/image59.png"/><Relationship Id="rId7" Type="http://schemas.openxmlformats.org/officeDocument/2006/relationships/image" Target="../media/image60.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jpeg"/><Relationship Id="rId6" Type="http://schemas.openxmlformats.org/officeDocument/2006/relationships/image" Target="../media/image15.png"/><Relationship Id="rId7"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1.tiff"/></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png"/><Relationship Id="rId6" Type="http://schemas.openxmlformats.org/officeDocument/2006/relationships/image" Target="../media/image20.jpeg"/><Relationship Id="rId7" Type="http://schemas.openxmlformats.org/officeDocument/2006/relationships/image" Target="../media/image21.JPG"/><Relationship Id="rId8" Type="http://schemas.openxmlformats.org/officeDocument/2006/relationships/image" Target="../media/image22.tiff"/><Relationship Id="rId9" Type="http://schemas.openxmlformats.org/officeDocument/2006/relationships/image" Target="../media/image23.jpeg"/><Relationship Id="rId10"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1.JPG"/><Relationship Id="rId5" Type="http://schemas.openxmlformats.org/officeDocument/2006/relationships/image" Target="../media/image27.JPG"/><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tiff"/><Relationship Id="rId5" Type="http://schemas.openxmlformats.org/officeDocument/2006/relationships/image" Target="../media/image33.tiff"/><Relationship Id="rId6" Type="http://schemas.openxmlformats.org/officeDocument/2006/relationships/image" Target="../media/image34.tiff"/><Relationship Id="rId7" Type="http://schemas.openxmlformats.org/officeDocument/2006/relationships/image" Target="../media/image35.png"/><Relationship Id="rId8" Type="http://schemas.openxmlformats.org/officeDocument/2006/relationships/image" Target="../media/image36.png"/><Relationship Id="rId1" Type="http://schemas.openxmlformats.org/officeDocument/2006/relationships/video" Target="https://www.youtube.com/embed/swuVvpNa4Dw" TargetMode="Externa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7609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Instability Damping in </a:t>
            </a:r>
            <a:r>
              <a:rPr lang="en-US" dirty="0" err="1" smtClean="0"/>
              <a:t>Rijke</a:t>
            </a:r>
            <a:r>
              <a:rPr lang="en-US" dirty="0" smtClean="0"/>
              <a:t> Tube</a:t>
            </a:r>
            <a:endParaRPr lang="en-US" dirty="0"/>
          </a:p>
        </p:txBody>
      </p:sp>
      <p:sp>
        <p:nvSpPr>
          <p:cNvPr id="4" name="Slide Number Placeholder 3"/>
          <p:cNvSpPr>
            <a:spLocks noGrp="1"/>
          </p:cNvSpPr>
          <p:nvPr>
            <p:ph type="sldNum" sz="quarter" idx="12"/>
          </p:nvPr>
        </p:nvSpPr>
        <p:spPr/>
        <p:txBody>
          <a:bodyPr/>
          <a:lstStyle/>
          <a:p>
            <a:fld id="{2846560C-3B3B-41A5-9E69-CDA11EAB9952}" type="slidenum">
              <a:rPr lang="en-US" smtClean="0"/>
              <a:pPr/>
              <a:t>10</a:t>
            </a:fld>
            <a:endParaRPr lang="en-US"/>
          </a:p>
        </p:txBody>
      </p:sp>
      <p:pic>
        <p:nvPicPr>
          <p:cNvPr id="17" name="Picture 16"/>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4611763" y="1239454"/>
            <a:ext cx="4340074" cy="1792555"/>
          </a:xfrm>
          <a:prstGeom prst="rect">
            <a:avLst/>
          </a:prstGeom>
        </p:spPr>
      </p:pic>
      <p:grpSp>
        <p:nvGrpSpPr>
          <p:cNvPr id="3" name="Group 2"/>
          <p:cNvGrpSpPr/>
          <p:nvPr/>
        </p:nvGrpSpPr>
        <p:grpSpPr>
          <a:xfrm>
            <a:off x="5549900" y="2070010"/>
            <a:ext cx="1778000" cy="1739990"/>
            <a:chOff x="5549900" y="2070010"/>
            <a:chExt cx="1778000" cy="1739990"/>
          </a:xfrm>
        </p:grpSpPr>
        <p:cxnSp>
          <p:nvCxnSpPr>
            <p:cNvPr id="8" name="Straight Connector 7"/>
            <p:cNvCxnSpPr/>
            <p:nvPr/>
          </p:nvCxnSpPr>
          <p:spPr>
            <a:xfrm>
              <a:off x="5562600" y="2070010"/>
              <a:ext cx="0" cy="1187165"/>
            </a:xfrm>
            <a:prstGeom prst="line">
              <a:avLst/>
            </a:prstGeom>
            <a:ln w="28575">
              <a:solidFill>
                <a:srgbClr val="0077C8"/>
              </a:solidFill>
            </a:ln>
          </p:spPr>
          <p:style>
            <a:lnRef idx="1">
              <a:schemeClr val="accent2"/>
            </a:lnRef>
            <a:fillRef idx="0">
              <a:schemeClr val="accent2"/>
            </a:fillRef>
            <a:effectRef idx="0">
              <a:schemeClr val="accent2"/>
            </a:effectRef>
            <a:fontRef idx="minor">
              <a:schemeClr val="tx1"/>
            </a:fontRef>
          </p:style>
        </p:cxnSp>
        <p:cxnSp>
          <p:nvCxnSpPr>
            <p:cNvPr id="10" name="Straight Connector 9"/>
            <p:cNvCxnSpPr/>
            <p:nvPr/>
          </p:nvCxnSpPr>
          <p:spPr>
            <a:xfrm>
              <a:off x="7315200" y="2070010"/>
              <a:ext cx="0" cy="1187165"/>
            </a:xfrm>
            <a:prstGeom prst="line">
              <a:avLst/>
            </a:prstGeom>
            <a:ln w="28575">
              <a:solidFill>
                <a:srgbClr val="0077C8"/>
              </a:solidFill>
            </a:ln>
          </p:spPr>
          <p:style>
            <a:lnRef idx="1">
              <a:schemeClr val="accent2"/>
            </a:lnRef>
            <a:fillRef idx="0">
              <a:schemeClr val="accent2"/>
            </a:fillRef>
            <a:effectRef idx="0">
              <a:schemeClr val="accent2"/>
            </a:effectRef>
            <a:fontRef idx="minor">
              <a:schemeClr val="tx1"/>
            </a:fontRef>
          </p:style>
        </p:cxnSp>
        <p:cxnSp>
          <p:nvCxnSpPr>
            <p:cNvPr id="12" name="Straight Connector 11"/>
            <p:cNvCxnSpPr/>
            <p:nvPr/>
          </p:nvCxnSpPr>
          <p:spPr>
            <a:xfrm rot="10800000">
              <a:off x="6629400" y="3059055"/>
              <a:ext cx="0" cy="426720"/>
            </a:xfrm>
            <a:prstGeom prst="line">
              <a:avLst/>
            </a:prstGeom>
            <a:ln w="28575">
              <a:solidFill>
                <a:srgbClr val="0077C8"/>
              </a:solidFill>
            </a:ln>
          </p:spPr>
          <p:style>
            <a:lnRef idx="1">
              <a:schemeClr val="accent2"/>
            </a:lnRef>
            <a:fillRef idx="0">
              <a:schemeClr val="accent2"/>
            </a:fillRef>
            <a:effectRef idx="0">
              <a:schemeClr val="accent2"/>
            </a:effectRef>
            <a:fontRef idx="minor">
              <a:schemeClr val="tx1"/>
            </a:fontRef>
          </p:style>
        </p:cxnSp>
        <p:cxnSp>
          <p:nvCxnSpPr>
            <p:cNvPr id="14" name="Straight Connector 13"/>
            <p:cNvCxnSpPr/>
            <p:nvPr/>
          </p:nvCxnSpPr>
          <p:spPr>
            <a:xfrm rot="10800000">
              <a:off x="6438900" y="3185400"/>
              <a:ext cx="0" cy="152400"/>
            </a:xfrm>
            <a:prstGeom prst="line">
              <a:avLst/>
            </a:prstGeom>
            <a:ln w="28575">
              <a:solidFill>
                <a:srgbClr val="0077C8"/>
              </a:solidFill>
            </a:ln>
          </p:spPr>
          <p:style>
            <a:lnRef idx="1">
              <a:schemeClr val="accent2"/>
            </a:lnRef>
            <a:fillRef idx="0">
              <a:schemeClr val="accent2"/>
            </a:fillRef>
            <a:effectRef idx="0">
              <a:schemeClr val="accent2"/>
            </a:effectRef>
            <a:fontRef idx="minor">
              <a:schemeClr val="tx1"/>
            </a:fontRef>
          </p:style>
        </p:cxnSp>
        <p:cxnSp>
          <p:nvCxnSpPr>
            <p:cNvPr id="16" name="Straight Connector 15"/>
            <p:cNvCxnSpPr/>
            <p:nvPr/>
          </p:nvCxnSpPr>
          <p:spPr>
            <a:xfrm flipH="1">
              <a:off x="6642100" y="3255250"/>
              <a:ext cx="685800" cy="0"/>
            </a:xfrm>
            <a:prstGeom prst="line">
              <a:avLst/>
            </a:prstGeom>
            <a:ln w="28575">
              <a:solidFill>
                <a:srgbClr val="0077C8"/>
              </a:solidFill>
            </a:ln>
          </p:spPr>
          <p:style>
            <a:lnRef idx="1">
              <a:schemeClr val="accent2"/>
            </a:lnRef>
            <a:fillRef idx="0">
              <a:schemeClr val="accent2"/>
            </a:fillRef>
            <a:effectRef idx="0">
              <a:schemeClr val="accent2"/>
            </a:effectRef>
            <a:fontRef idx="minor">
              <a:schemeClr val="tx1"/>
            </a:fontRef>
          </p:style>
        </p:cxnSp>
        <p:cxnSp>
          <p:nvCxnSpPr>
            <p:cNvPr id="18" name="Straight Connector 17"/>
            <p:cNvCxnSpPr/>
            <p:nvPr/>
          </p:nvCxnSpPr>
          <p:spPr>
            <a:xfrm flipH="1">
              <a:off x="5549900" y="3257175"/>
              <a:ext cx="876301" cy="0"/>
            </a:xfrm>
            <a:prstGeom prst="line">
              <a:avLst/>
            </a:prstGeom>
            <a:ln w="28575">
              <a:solidFill>
                <a:srgbClr val="0077C8"/>
              </a:solidFill>
            </a:ln>
          </p:spPr>
          <p:style>
            <a:lnRef idx="1">
              <a:schemeClr val="accent2"/>
            </a:lnRef>
            <a:fillRef idx="0">
              <a:schemeClr val="accent2"/>
            </a:fillRef>
            <a:effectRef idx="0">
              <a:schemeClr val="accent2"/>
            </a:effectRef>
            <a:fontRef idx="minor">
              <a:schemeClr val="tx1"/>
            </a:fontRef>
          </p:style>
        </p:cxnSp>
        <p:sp>
          <p:nvSpPr>
            <p:cNvPr id="20" name="TextBox 19"/>
            <p:cNvSpPr txBox="1"/>
            <p:nvPr/>
          </p:nvSpPr>
          <p:spPr>
            <a:xfrm>
              <a:off x="5914111" y="3440668"/>
              <a:ext cx="1401089"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High Voltage</a:t>
              </a:r>
              <a:endParaRPr lang="en-US" dirty="0">
                <a:latin typeface="Times New Roman" panose="02020603050405020304" pitchFamily="18" charset="0"/>
                <a:cs typeface="Times New Roman" panose="02020603050405020304" pitchFamily="18" charset="0"/>
              </a:endParaRPr>
            </a:p>
          </p:txBody>
        </p:sp>
      </p:grpSp>
      <p:pic>
        <p:nvPicPr>
          <p:cNvPr id="19" name="Picture 18"/>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327339" y="1920678"/>
            <a:ext cx="2204302" cy="914400"/>
          </a:xfrm>
          <a:prstGeom prst="rect">
            <a:avLst/>
          </a:prstGeom>
        </p:spPr>
      </p:pic>
      <p:pic>
        <p:nvPicPr>
          <p:cNvPr id="23" name="Picture 22"/>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327339" y="995572"/>
            <a:ext cx="2204302" cy="838200"/>
          </a:xfrm>
          <a:prstGeom prst="rect">
            <a:avLst/>
          </a:prstGeom>
        </p:spPr>
      </p:pic>
      <p:sp>
        <p:nvSpPr>
          <p:cNvPr id="27" name="TextBox 26"/>
          <p:cNvSpPr txBox="1"/>
          <p:nvPr/>
        </p:nvSpPr>
        <p:spPr>
          <a:xfrm>
            <a:off x="2632637" y="1043515"/>
            <a:ext cx="1699682" cy="1754326"/>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Unsteady </a:t>
            </a:r>
          </a:p>
          <a:p>
            <a:r>
              <a:rPr lang="en-US" dirty="0" smtClean="0">
                <a:latin typeface="Times New Roman" panose="02020603050405020304" pitchFamily="18" charset="0"/>
                <a:cs typeface="Times New Roman" panose="02020603050405020304" pitchFamily="18" charset="0"/>
              </a:rPr>
              <a:t>flame due to </a:t>
            </a:r>
            <a:r>
              <a:rPr lang="en-US" dirty="0" err="1" smtClean="0">
                <a:latin typeface="Times New Roman" panose="02020603050405020304" pitchFamily="18" charset="0"/>
                <a:cs typeface="Times New Roman" panose="02020603050405020304" pitchFamily="18" charset="0"/>
              </a:rPr>
              <a:t>thermoacoustics</a:t>
            </a:r>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Re-stabilized flame</a:t>
            </a:r>
          </a:p>
        </p:txBody>
      </p:sp>
      <p:pic>
        <p:nvPicPr>
          <p:cNvPr id="25" name="Picture 2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826151" y="3778794"/>
            <a:ext cx="3631898" cy="2483431"/>
          </a:xfrm>
          <a:prstGeom prst="rect">
            <a:avLst/>
          </a:prstGeom>
        </p:spPr>
      </p:pic>
      <p:pic>
        <p:nvPicPr>
          <p:cNvPr id="30" name="Picture 29"/>
          <p:cNvPicPr/>
          <p:nvPr/>
        </p:nvPicPr>
        <p:blipFill rotWithShape="1">
          <a:blip r:embed="rId6" cstate="hqprint">
            <a:extLst>
              <a:ext uri="{28A0092B-C50C-407E-A947-70E740481C1C}">
                <a14:useLocalDpi xmlns:a14="http://schemas.microsoft.com/office/drawing/2010/main"/>
              </a:ext>
            </a:extLst>
          </a:blip>
          <a:srcRect l="4000" t="5931" r="8834"/>
          <a:stretch/>
        </p:blipFill>
        <p:spPr bwMode="auto">
          <a:xfrm>
            <a:off x="276691" y="3211752"/>
            <a:ext cx="3863661" cy="310472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69439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normAutofit/>
          </a:bodyPr>
          <a:lstStyle/>
          <a:p>
            <a:r>
              <a:rPr lang="en-US" dirty="0" smtClean="0"/>
              <a:t>1</a:t>
            </a:r>
            <a:r>
              <a:rPr lang="en-US" baseline="30000" dirty="0" smtClean="0"/>
              <a:t>st</a:t>
            </a:r>
            <a:r>
              <a:rPr lang="en-US" dirty="0" smtClean="0"/>
              <a:t> experimental demonstration of E field active damping of </a:t>
            </a:r>
            <a:r>
              <a:rPr lang="en-US" dirty="0" err="1" smtClean="0"/>
              <a:t>thermoacoustic</a:t>
            </a:r>
            <a:r>
              <a:rPr lang="en-US" dirty="0" smtClean="0"/>
              <a:t> instabilities</a:t>
            </a:r>
          </a:p>
          <a:p>
            <a:pPr lvl="1"/>
            <a:r>
              <a:rPr lang="en-US" dirty="0" smtClean="0"/>
              <a:t>Work done entirely by undergraduate student</a:t>
            </a:r>
          </a:p>
          <a:p>
            <a:pPr lvl="1"/>
            <a:r>
              <a:rPr lang="en-US" dirty="0" smtClean="0"/>
              <a:t>Published in Journal of Propulsion and Power</a:t>
            </a:r>
          </a:p>
          <a:p>
            <a:pPr lvl="2"/>
            <a:r>
              <a:rPr lang="en-US" dirty="0" smtClean="0"/>
              <a:t>Henderson, Xu, JPP, V34, No1, 2018</a:t>
            </a:r>
          </a:p>
          <a:p>
            <a:pPr lvl="1"/>
            <a:r>
              <a:rPr lang="en-US" dirty="0" smtClean="0"/>
              <a:t>Turbulent flames harder to dampen</a:t>
            </a:r>
          </a:p>
          <a:p>
            <a:pPr lvl="1"/>
            <a:r>
              <a:rPr lang="en-US" dirty="0" smtClean="0"/>
              <a:t>Strong function of electrode size and location</a:t>
            </a:r>
          </a:p>
        </p:txBody>
      </p:sp>
      <p:sp>
        <p:nvSpPr>
          <p:cNvPr id="4" name="Slide Number Placeholder 3"/>
          <p:cNvSpPr>
            <a:spLocks noGrp="1"/>
          </p:cNvSpPr>
          <p:nvPr>
            <p:ph type="sldNum" sz="quarter" idx="12"/>
          </p:nvPr>
        </p:nvSpPr>
        <p:spPr/>
        <p:txBody>
          <a:bodyPr/>
          <a:lstStyle/>
          <a:p>
            <a:fld id="{2846560C-3B3B-41A5-9E69-CDA11EAB9952}" type="slidenum">
              <a:rPr lang="en-US" smtClean="0"/>
              <a:pPr/>
              <a:t>11</a:t>
            </a:fld>
            <a:endParaRPr lang="en-US"/>
          </a:p>
        </p:txBody>
      </p:sp>
    </p:spTree>
    <p:extLst>
      <p:ext uri="{BB962C8B-B14F-4D97-AF65-F5344CB8AC3E}">
        <p14:creationId xmlns:p14="http://schemas.microsoft.com/office/powerpoint/2010/main" val="16394663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Forward</a:t>
            </a:r>
            <a:endParaRPr lang="en-US" dirty="0"/>
          </a:p>
        </p:txBody>
      </p:sp>
      <p:sp>
        <p:nvSpPr>
          <p:cNvPr id="3" name="Content Placeholder 2"/>
          <p:cNvSpPr>
            <a:spLocks noGrp="1"/>
          </p:cNvSpPr>
          <p:nvPr>
            <p:ph idx="1"/>
          </p:nvPr>
        </p:nvSpPr>
        <p:spPr/>
        <p:txBody>
          <a:bodyPr>
            <a:normAutofit/>
          </a:bodyPr>
          <a:lstStyle/>
          <a:p>
            <a:r>
              <a:rPr lang="en-US" dirty="0" smtClean="0"/>
              <a:t>PAC and PAI can improve combustion</a:t>
            </a:r>
          </a:p>
          <a:p>
            <a:pPr lvl="1"/>
            <a:r>
              <a:rPr lang="en-US" dirty="0" smtClean="0"/>
              <a:t>Most work at atmospheric pressure</a:t>
            </a:r>
          </a:p>
          <a:p>
            <a:pPr lvl="1"/>
            <a:r>
              <a:rPr lang="en-US" dirty="0" smtClean="0"/>
              <a:t>Need higher pressure results for practical engine conditions</a:t>
            </a:r>
          </a:p>
          <a:p>
            <a:r>
              <a:rPr lang="en-US" dirty="0" smtClean="0"/>
              <a:t>New areas of interest</a:t>
            </a:r>
          </a:p>
          <a:p>
            <a:pPr lvl="1"/>
            <a:r>
              <a:rPr lang="en-US" dirty="0" smtClean="0"/>
              <a:t>Control of engine ignition delay</a:t>
            </a:r>
          </a:p>
          <a:p>
            <a:pPr lvl="1"/>
            <a:r>
              <a:rPr lang="en-US" dirty="0" smtClean="0"/>
              <a:t>Plasma enhanced RDEs for modern fuels</a:t>
            </a:r>
            <a:endParaRPr lang="en-US" dirty="0"/>
          </a:p>
        </p:txBody>
      </p:sp>
      <p:sp>
        <p:nvSpPr>
          <p:cNvPr id="4" name="Slide Number Placeholder 3"/>
          <p:cNvSpPr>
            <a:spLocks noGrp="1"/>
          </p:cNvSpPr>
          <p:nvPr>
            <p:ph type="sldNum" sz="quarter" idx="12"/>
          </p:nvPr>
        </p:nvSpPr>
        <p:spPr/>
        <p:txBody>
          <a:bodyPr/>
          <a:lstStyle/>
          <a:p>
            <a:fld id="{2846560C-3B3B-41A5-9E69-CDA11EAB9952}" type="slidenum">
              <a:rPr lang="en-US" smtClean="0"/>
              <a:pPr/>
              <a:t>12</a:t>
            </a:fld>
            <a:endParaRPr lang="en-US"/>
          </a:p>
        </p:txBody>
      </p:sp>
    </p:spTree>
    <p:extLst>
      <p:ext uri="{BB962C8B-B14F-4D97-AF65-F5344CB8AC3E}">
        <p14:creationId xmlns:p14="http://schemas.microsoft.com/office/powerpoint/2010/main" val="900883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PAI for Diesel Ignition Control</a:t>
            </a:r>
            <a:endParaRPr lang="en-US" dirty="0"/>
          </a:p>
        </p:txBody>
      </p:sp>
      <p:sp>
        <p:nvSpPr>
          <p:cNvPr id="4" name="Slide Number Placeholder 3"/>
          <p:cNvSpPr>
            <a:spLocks noGrp="1"/>
          </p:cNvSpPr>
          <p:nvPr>
            <p:ph type="sldNum" sz="quarter" idx="12"/>
          </p:nvPr>
        </p:nvSpPr>
        <p:spPr/>
        <p:txBody>
          <a:bodyPr/>
          <a:lstStyle/>
          <a:p>
            <a:fld id="{2846560C-3B3B-41A5-9E69-CDA11EAB9952}" type="slidenum">
              <a:rPr lang="en-US" smtClean="0"/>
              <a:pPr/>
              <a:t>13</a:t>
            </a:fld>
            <a:endParaRPr lang="en-US"/>
          </a:p>
        </p:txBody>
      </p:sp>
      <p:pic>
        <p:nvPicPr>
          <p:cNvPr id="9" name="Picture 8" descr="http://d29qn7q9z0j1p6.cloudfront.net/content/roypta/368/1923/3343/F3.large.jpg?width=800&amp;height=600&amp;carousel=1"/>
          <p:cNvPicPr/>
          <p:nvPr/>
        </p:nvPicPr>
        <p:blipFill>
          <a:blip r:embed="rId2" cstate="print">
            <a:extLst>
              <a:ext uri="{28A0092B-C50C-407E-A947-70E740481C1C}">
                <a14:useLocalDpi xmlns:a14="http://schemas.microsoft.com/office/drawing/2010/main"/>
              </a:ext>
            </a:extLst>
          </a:blip>
          <a:srcRect/>
          <a:stretch>
            <a:fillRect/>
          </a:stretch>
        </p:blipFill>
        <p:spPr bwMode="auto">
          <a:xfrm>
            <a:off x="563181" y="1143000"/>
            <a:ext cx="4456727" cy="2425886"/>
          </a:xfrm>
          <a:prstGeom prst="rect">
            <a:avLst/>
          </a:prstGeom>
          <a:noFill/>
          <a:ln>
            <a:noFill/>
          </a:ln>
        </p:spPr>
      </p:pic>
      <p:pic>
        <p:nvPicPr>
          <p:cNvPr id="10" name="Picture 9"/>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5867400" y="3823185"/>
            <a:ext cx="2438400" cy="2940423"/>
          </a:xfrm>
          <a:prstGeom prst="rect">
            <a:avLst/>
          </a:prstGeom>
        </p:spPr>
      </p:pic>
      <p:pic>
        <p:nvPicPr>
          <p:cNvPr id="11" name="Picture 10"/>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rot="5400000">
            <a:off x="5730788" y="1277659"/>
            <a:ext cx="2585102" cy="2616475"/>
          </a:xfrm>
          <a:prstGeom prst="rect">
            <a:avLst/>
          </a:prstGeom>
        </p:spPr>
      </p:pic>
      <p:pic>
        <p:nvPicPr>
          <p:cNvPr id="12" name="Picture 11"/>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rot="5400000">
            <a:off x="7159888" y="4023552"/>
            <a:ext cx="3100691" cy="387587"/>
          </a:xfrm>
          <a:prstGeom prst="rect">
            <a:avLst/>
          </a:prstGeom>
        </p:spPr>
      </p:pic>
      <p:sp>
        <p:nvSpPr>
          <p:cNvPr id="14" name="TextBox 13"/>
          <p:cNvSpPr txBox="1"/>
          <p:nvPr/>
        </p:nvSpPr>
        <p:spPr>
          <a:xfrm>
            <a:off x="5791200" y="863407"/>
            <a:ext cx="2333972" cy="369332"/>
          </a:xfrm>
          <a:prstGeom prst="rect">
            <a:avLst/>
          </a:prstGeom>
          <a:noFill/>
        </p:spPr>
        <p:txBody>
          <a:bodyPr wrap="none" rtlCol="0">
            <a:spAutoFit/>
          </a:bodyPr>
          <a:lstStyle/>
          <a:p>
            <a:r>
              <a:rPr lang="en-US" dirty="0" smtClean="0"/>
              <a:t>Diesel fuel tester at UA</a:t>
            </a:r>
            <a:endParaRPr lang="en-US" dirty="0"/>
          </a:p>
        </p:txBody>
      </p:sp>
      <p:sp>
        <p:nvSpPr>
          <p:cNvPr id="15" name="Oval 14"/>
          <p:cNvSpPr/>
          <p:nvPr/>
        </p:nvSpPr>
        <p:spPr>
          <a:xfrm>
            <a:off x="6096000" y="1375900"/>
            <a:ext cx="1752600" cy="18288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p:cNvCxnSpPr/>
          <p:nvPr/>
        </p:nvCxnSpPr>
        <p:spPr>
          <a:xfrm flipH="1" flipV="1">
            <a:off x="7239000" y="3352800"/>
            <a:ext cx="1371600" cy="1447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1" name="Picture 20"/>
          <p:cNvPicPr/>
          <p:nvPr/>
        </p:nvPicPr>
        <p:blipFill>
          <a:blip r:embed="rId6" cstate="print">
            <a:extLst>
              <a:ext uri="{28A0092B-C50C-407E-A947-70E740481C1C}">
                <a14:useLocalDpi xmlns:a14="http://schemas.microsoft.com/office/drawing/2010/main"/>
              </a:ext>
            </a:extLst>
          </a:blip>
          <a:srcRect/>
          <a:stretch>
            <a:fillRect/>
          </a:stretch>
        </p:blipFill>
        <p:spPr bwMode="auto">
          <a:xfrm>
            <a:off x="5847" y="3708220"/>
            <a:ext cx="2939890" cy="2525412"/>
          </a:xfrm>
          <a:prstGeom prst="rect">
            <a:avLst/>
          </a:prstGeom>
          <a:noFill/>
        </p:spPr>
      </p:pic>
      <p:pic>
        <p:nvPicPr>
          <p:cNvPr id="22" name="Picture 21"/>
          <p:cNvPicPr/>
          <p:nvPr/>
        </p:nvPicPr>
        <p:blipFill>
          <a:blip r:embed="rId7" cstate="print">
            <a:extLst>
              <a:ext uri="{28A0092B-C50C-407E-A947-70E740481C1C}">
                <a14:useLocalDpi xmlns:a14="http://schemas.microsoft.com/office/drawing/2010/main"/>
              </a:ext>
            </a:extLst>
          </a:blip>
          <a:srcRect/>
          <a:stretch>
            <a:fillRect/>
          </a:stretch>
        </p:blipFill>
        <p:spPr bwMode="auto">
          <a:xfrm>
            <a:off x="2843232" y="3713864"/>
            <a:ext cx="2947968" cy="2519768"/>
          </a:xfrm>
          <a:prstGeom prst="rect">
            <a:avLst/>
          </a:prstGeom>
          <a:noFill/>
          <a:ln>
            <a:noFill/>
          </a:ln>
        </p:spPr>
      </p:pic>
      <p:pic>
        <p:nvPicPr>
          <p:cNvPr id="2050" name="Picture 2" descr="Related image"/>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259856" y="3776685"/>
            <a:ext cx="2896521" cy="2324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501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05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par>
                                <p:cTn id="28" presetID="10"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Plasma-Enhanced RDE</a:t>
            </a:r>
            <a:endParaRPr lang="en-US" dirty="0"/>
          </a:p>
        </p:txBody>
      </p:sp>
      <p:sp>
        <p:nvSpPr>
          <p:cNvPr id="3" name="Content Placeholder 2"/>
          <p:cNvSpPr>
            <a:spLocks noGrp="1"/>
          </p:cNvSpPr>
          <p:nvPr>
            <p:ph idx="1"/>
          </p:nvPr>
        </p:nvSpPr>
        <p:spPr>
          <a:xfrm>
            <a:off x="468086" y="1447801"/>
            <a:ext cx="8229600" cy="1862096"/>
          </a:xfrm>
        </p:spPr>
        <p:txBody>
          <a:bodyPr>
            <a:normAutofit fontScale="85000" lnSpcReduction="20000"/>
          </a:bodyPr>
          <a:lstStyle/>
          <a:p>
            <a:r>
              <a:rPr lang="en-US" dirty="0" smtClean="0"/>
              <a:t>Rotating detonation engine (RDE) </a:t>
            </a:r>
          </a:p>
          <a:p>
            <a:pPr lvl="1"/>
            <a:r>
              <a:rPr lang="en-US" dirty="0" smtClean="0"/>
              <a:t>Moving shockwave in annulus compresses and burns propellant</a:t>
            </a:r>
          </a:p>
          <a:p>
            <a:pPr lvl="1"/>
            <a:r>
              <a:rPr lang="en-US" dirty="0" smtClean="0"/>
              <a:t>Operation from subsonic to supersonic flow</a:t>
            </a:r>
          </a:p>
          <a:p>
            <a:pPr lvl="1"/>
            <a:r>
              <a:rPr lang="en-US" dirty="0" smtClean="0"/>
              <a:t>Higher efficiency and lower weight than modern engines</a:t>
            </a:r>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2846560C-3B3B-41A5-9E69-CDA11EAB9952}" type="slidenum">
              <a:rPr lang="en-US" smtClean="0"/>
              <a:pPr/>
              <a:t>14</a:t>
            </a:fld>
            <a:endParaRPr lang="en-US"/>
          </a:p>
        </p:txBody>
      </p:sp>
      <p:pic>
        <p:nvPicPr>
          <p:cNvPr id="5" name="Picture 65" descr="config2d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8567" y="3351423"/>
            <a:ext cx="5780314" cy="2901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6248400" y="4601992"/>
            <a:ext cx="2571316" cy="1244086"/>
            <a:chOff x="5876269" y="3959108"/>
            <a:chExt cx="2571316" cy="1244086"/>
          </a:xfrm>
        </p:grpSpPr>
        <p:grpSp>
          <p:nvGrpSpPr>
            <p:cNvPr id="7" name="Group 6"/>
            <p:cNvGrpSpPr/>
            <p:nvPr/>
          </p:nvGrpSpPr>
          <p:grpSpPr>
            <a:xfrm>
              <a:off x="7210701" y="3959108"/>
              <a:ext cx="1236884" cy="1244086"/>
              <a:chOff x="2132521" y="4149831"/>
              <a:chExt cx="1537779" cy="1546733"/>
            </a:xfrm>
          </p:grpSpPr>
          <p:pic>
            <p:nvPicPr>
              <p:cNvPr id="10" name="Picture 5"/>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r="41440"/>
              <a:stretch/>
            </p:blipFill>
            <p:spPr bwMode="auto">
              <a:xfrm>
                <a:off x="2132521" y="4149831"/>
                <a:ext cx="1537779" cy="1546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11" name="Arc 10"/>
              <p:cNvSpPr/>
              <p:nvPr/>
            </p:nvSpPr>
            <p:spPr bwMode="auto">
              <a:xfrm rot="842703">
                <a:off x="2830794" y="4522587"/>
                <a:ext cx="646143" cy="725017"/>
              </a:xfrm>
              <a:prstGeom prst="arc">
                <a:avLst>
                  <a:gd name="adj1" fmla="val 17561842"/>
                  <a:gd name="adj2" fmla="val 0"/>
                </a:avLst>
              </a:prstGeom>
              <a:noFill/>
              <a:ln w="12700" cap="flat" cmpd="sng" algn="ctr">
                <a:solidFill>
                  <a:schemeClr val="bg1"/>
                </a:solid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auto" hangingPunct="0">
                  <a:spcBef>
                    <a:spcPts val="0"/>
                  </a:spcBef>
                  <a:spcAft>
                    <a:spcPts val="0"/>
                  </a:spcAft>
                </a:pPr>
                <a:endParaRPr lang="en-US" sz="1800" b="0" smtClean="0">
                  <a:solidFill>
                    <a:srgbClr val="000000"/>
                  </a:solidFill>
                  <a:latin typeface="Arial"/>
                  <a:cs typeface="+mn-cs"/>
                </a:endParaRPr>
              </a:p>
            </p:txBody>
          </p:sp>
          <p:sp>
            <p:nvSpPr>
              <p:cNvPr id="12" name="Arc 11"/>
              <p:cNvSpPr/>
              <p:nvPr/>
            </p:nvSpPr>
            <p:spPr bwMode="auto">
              <a:xfrm rot="842703" flipH="1" flipV="1">
                <a:off x="2335494" y="4598787"/>
                <a:ext cx="646143" cy="725017"/>
              </a:xfrm>
              <a:prstGeom prst="arc">
                <a:avLst>
                  <a:gd name="adj1" fmla="val 17561842"/>
                  <a:gd name="adj2" fmla="val 0"/>
                </a:avLst>
              </a:prstGeom>
              <a:noFill/>
              <a:ln w="12700" cap="flat" cmpd="sng" algn="ctr">
                <a:solidFill>
                  <a:schemeClr val="bg1"/>
                </a:solid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auto" hangingPunct="0">
                  <a:spcBef>
                    <a:spcPts val="0"/>
                  </a:spcBef>
                  <a:spcAft>
                    <a:spcPts val="0"/>
                  </a:spcAft>
                </a:pPr>
                <a:endParaRPr lang="en-US" sz="1800" b="0" smtClean="0">
                  <a:solidFill>
                    <a:srgbClr val="000000"/>
                  </a:solidFill>
                  <a:latin typeface="Arial"/>
                  <a:cs typeface="+mn-cs"/>
                </a:endParaRPr>
              </a:p>
            </p:txBody>
          </p:sp>
        </p:grpSp>
        <p:pic>
          <p:nvPicPr>
            <p:cNvPr id="9" name="Picture 8" descr="Modified"/>
            <p:cNvPicPr>
              <a:picLocks noChangeAspect="1" noChangeArrowheads="1"/>
            </p:cNvPicPr>
            <p:nvPr/>
          </p:nvPicPr>
          <p:blipFill>
            <a:blip r:embed="rId4" cstate="print"/>
            <a:srcRect/>
            <a:stretch>
              <a:fillRect/>
            </a:stretch>
          </p:blipFill>
          <p:spPr bwMode="auto">
            <a:xfrm>
              <a:off x="5876269" y="3961469"/>
              <a:ext cx="1303813" cy="1219111"/>
            </a:xfrm>
            <a:prstGeom prst="rect">
              <a:avLst/>
            </a:prstGeom>
            <a:noFill/>
            <a:ln w="9525">
              <a:noFill/>
              <a:miter lim="800000"/>
              <a:headEnd/>
              <a:tailEnd/>
            </a:ln>
          </p:spPr>
        </p:pic>
      </p:grpSp>
      <p:sp>
        <p:nvSpPr>
          <p:cNvPr id="13" name="TextBox 12"/>
          <p:cNvSpPr txBox="1"/>
          <p:nvPr/>
        </p:nvSpPr>
        <p:spPr>
          <a:xfrm>
            <a:off x="5015074" y="5976873"/>
            <a:ext cx="2177134" cy="369332"/>
          </a:xfrm>
          <a:prstGeom prst="rect">
            <a:avLst/>
          </a:prstGeom>
          <a:noFill/>
        </p:spPr>
        <p:txBody>
          <a:bodyPr wrap="none" rtlCol="0">
            <a:spAutoFit/>
          </a:bodyPr>
          <a:lstStyle/>
          <a:p>
            <a:r>
              <a:rPr lang="en-US" dirty="0" smtClean="0"/>
              <a:t>(</a:t>
            </a:r>
            <a:r>
              <a:rPr lang="en-US" dirty="0" err="1" smtClean="0"/>
              <a:t>Aerojet-Rocketdyne</a:t>
            </a:r>
            <a:r>
              <a:rPr lang="en-US" dirty="0"/>
              <a:t>)</a:t>
            </a:r>
          </a:p>
        </p:txBody>
      </p:sp>
      <p:pic>
        <p:nvPicPr>
          <p:cNvPr id="14" name="Picture 54"/>
          <p:cNvPicPr>
            <a:picLocks noChangeAspect="1" noChangeArrowheads="1"/>
          </p:cNvPicPr>
          <p:nvPr/>
        </p:nvPicPr>
        <p:blipFill>
          <a:blip r:embed="rId5" cstate="print"/>
          <a:srcRect/>
          <a:stretch>
            <a:fillRect/>
          </a:stretch>
        </p:blipFill>
        <p:spPr bwMode="auto">
          <a:xfrm>
            <a:off x="6618006" y="3351423"/>
            <a:ext cx="1929652" cy="1163078"/>
          </a:xfrm>
          <a:prstGeom prst="rect">
            <a:avLst/>
          </a:prstGeom>
          <a:noFill/>
          <a:ln w="12700">
            <a:noFill/>
            <a:miter lim="800000"/>
            <a:headEnd type="none" w="sm" len="sm"/>
            <a:tailEnd type="none" w="sm" len="sm"/>
          </a:ln>
        </p:spPr>
      </p:pic>
    </p:spTree>
    <p:extLst>
      <p:ext uri="{BB962C8B-B14F-4D97-AF65-F5344CB8AC3E}">
        <p14:creationId xmlns:p14="http://schemas.microsoft.com/office/powerpoint/2010/main" val="8865079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Plasma-Enhanced RDE</a:t>
            </a:r>
          </a:p>
        </p:txBody>
      </p:sp>
      <p:sp>
        <p:nvSpPr>
          <p:cNvPr id="3" name="Content Placeholder 2"/>
          <p:cNvSpPr>
            <a:spLocks noGrp="1"/>
          </p:cNvSpPr>
          <p:nvPr>
            <p:ph idx="1"/>
          </p:nvPr>
        </p:nvSpPr>
        <p:spPr>
          <a:xfrm>
            <a:off x="331972" y="1371601"/>
            <a:ext cx="8431028" cy="3048000"/>
          </a:xfrm>
        </p:spPr>
        <p:txBody>
          <a:bodyPr>
            <a:normAutofit fontScale="77500" lnSpcReduction="20000"/>
          </a:bodyPr>
          <a:lstStyle/>
          <a:p>
            <a:r>
              <a:rPr lang="en-US" dirty="0" smtClean="0"/>
              <a:t>Ground based gas turbines use CH</a:t>
            </a:r>
            <a:r>
              <a:rPr lang="en-US" baseline="-25000" dirty="0" smtClean="0"/>
              <a:t>4</a:t>
            </a:r>
            <a:r>
              <a:rPr lang="en-US" dirty="0" smtClean="0"/>
              <a:t>+air, and jet engines use air + jet fuel</a:t>
            </a:r>
          </a:p>
          <a:p>
            <a:pPr lvl="1"/>
            <a:r>
              <a:rPr lang="en-US" dirty="0" smtClean="0"/>
              <a:t>RDE channel width ~3 x detonation cell size</a:t>
            </a:r>
          </a:p>
          <a:p>
            <a:pPr lvl="1"/>
            <a:r>
              <a:rPr lang="en-US" dirty="0" smtClean="0"/>
              <a:t>H</a:t>
            </a:r>
            <a:r>
              <a:rPr lang="en-US" baseline="-25000" dirty="0" smtClean="0"/>
              <a:t>2</a:t>
            </a:r>
            <a:r>
              <a:rPr lang="en-US" dirty="0" smtClean="0"/>
              <a:t> + O</a:t>
            </a:r>
            <a:r>
              <a:rPr lang="en-US" baseline="-25000" dirty="0" smtClean="0"/>
              <a:t>2</a:t>
            </a:r>
            <a:r>
              <a:rPr lang="en-US" dirty="0" smtClean="0"/>
              <a:t>: cell size ~ 1.5 mm</a:t>
            </a:r>
          </a:p>
          <a:p>
            <a:pPr lvl="1"/>
            <a:r>
              <a:rPr lang="en-US" dirty="0" smtClean="0"/>
              <a:t>H</a:t>
            </a:r>
            <a:r>
              <a:rPr lang="en-US" baseline="-25000" dirty="0" smtClean="0"/>
              <a:t>2</a:t>
            </a:r>
            <a:r>
              <a:rPr lang="en-US" dirty="0" smtClean="0"/>
              <a:t> + air: cell size ~ 15 mm</a:t>
            </a:r>
          </a:p>
          <a:p>
            <a:pPr lvl="1"/>
            <a:r>
              <a:rPr lang="en-US" dirty="0" smtClean="0"/>
              <a:t>Hydrocarbons (CH</a:t>
            </a:r>
            <a:r>
              <a:rPr lang="en-US" baseline="-25000" dirty="0" smtClean="0"/>
              <a:t>4</a:t>
            </a:r>
            <a:r>
              <a:rPr lang="en-US" dirty="0" smtClean="0"/>
              <a:t> and jet fuel): cell size ~ 10’s cm</a:t>
            </a:r>
          </a:p>
          <a:p>
            <a:pPr lvl="1"/>
            <a:r>
              <a:rPr lang="en-US" dirty="0" smtClean="0"/>
              <a:t>Can’t be used in small RDEs, large ones loose compactness benefit</a:t>
            </a:r>
          </a:p>
          <a:p>
            <a:r>
              <a:rPr lang="en-US" dirty="0" smtClean="0"/>
              <a:t>Plasma discharge can make it work in small RDE</a:t>
            </a:r>
          </a:p>
          <a:p>
            <a:pPr lvl="1"/>
            <a:r>
              <a:rPr lang="en-US" dirty="0" smtClean="0"/>
              <a:t>Similar as diesel PAI, generate extra combustion species</a:t>
            </a:r>
          </a:p>
        </p:txBody>
      </p:sp>
      <p:sp>
        <p:nvSpPr>
          <p:cNvPr id="4" name="Slide Number Placeholder 3"/>
          <p:cNvSpPr>
            <a:spLocks noGrp="1"/>
          </p:cNvSpPr>
          <p:nvPr>
            <p:ph type="sldNum" sz="quarter" idx="12"/>
          </p:nvPr>
        </p:nvSpPr>
        <p:spPr/>
        <p:txBody>
          <a:bodyPr/>
          <a:lstStyle/>
          <a:p>
            <a:fld id="{2846560C-3B3B-41A5-9E69-CDA11EAB9952}" type="slidenum">
              <a:rPr lang="en-US" smtClean="0"/>
              <a:pPr/>
              <a:t>15</a:t>
            </a:fld>
            <a:endParaRPr lang="en-US"/>
          </a:p>
        </p:txBody>
      </p:sp>
      <p:pic>
        <p:nvPicPr>
          <p:cNvPr id="5" name="Picture 63"/>
          <p:cNvPicPr>
            <a:picLocks noChangeAspect="1" noChangeArrowheads="1"/>
          </p:cNvPicPr>
          <p:nvPr/>
        </p:nvPicPr>
        <p:blipFill rotWithShape="1">
          <a:blip r:embed="rId2" cstate="hqprint">
            <a:extLst>
              <a:ext uri="{28A0092B-C50C-407E-A947-70E740481C1C}">
                <a14:useLocalDpi xmlns:a14="http://schemas.microsoft.com/office/drawing/2010/main"/>
              </a:ext>
            </a:extLst>
          </a:blip>
          <a:srcRect/>
          <a:stretch/>
        </p:blipFill>
        <p:spPr bwMode="auto">
          <a:xfrm>
            <a:off x="2667000" y="4899538"/>
            <a:ext cx="1370427" cy="1147431"/>
          </a:xfrm>
          <a:prstGeom prst="rect">
            <a:avLst/>
          </a:prstGeom>
          <a:noFill/>
          <a:ln w="9525">
            <a:noFill/>
            <a:miter lim="800000"/>
            <a:headEnd/>
            <a:tailEnd/>
          </a:ln>
        </p:spPr>
      </p:pic>
      <p:sp>
        <p:nvSpPr>
          <p:cNvPr id="6" name="Plus 5"/>
          <p:cNvSpPr/>
          <p:nvPr/>
        </p:nvSpPr>
        <p:spPr>
          <a:xfrm>
            <a:off x="2133600" y="5031976"/>
            <a:ext cx="536713" cy="556591"/>
          </a:xfrm>
          <a:prstGeom prst="mathPlus">
            <a:avLst>
              <a:gd name="adj1" fmla="val 1384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8" descr="7r125362a1"/>
          <p:cNvPicPr>
            <a:picLocks noChangeAspect="1" noChangeArrowheads="1"/>
          </p:cNvPicPr>
          <p:nvPr/>
        </p:nvPicPr>
        <p:blipFill>
          <a:blip r:embed="rId3" cstate="hqprint">
            <a:clrChange>
              <a:clrFrom>
                <a:srgbClr val="33322E"/>
              </a:clrFrom>
              <a:clrTo>
                <a:srgbClr val="33322E">
                  <a:alpha val="0"/>
                </a:srgbClr>
              </a:clrTo>
            </a:clrChange>
            <a:extLst>
              <a:ext uri="{28A0092B-C50C-407E-A947-70E740481C1C}">
                <a14:useLocalDpi xmlns:a14="http://schemas.microsoft.com/office/drawing/2010/main"/>
              </a:ext>
            </a:extLst>
          </a:blip>
          <a:srcRect/>
          <a:stretch>
            <a:fillRect/>
          </a:stretch>
        </p:blipFill>
        <p:spPr bwMode="auto">
          <a:xfrm>
            <a:off x="76200" y="4675904"/>
            <a:ext cx="1914912" cy="1392365"/>
          </a:xfrm>
          <a:prstGeom prst="rect">
            <a:avLst/>
          </a:prstGeom>
          <a:solidFill>
            <a:srgbClr val="C0C0C0"/>
          </a:solidFill>
          <a:ln w="19050">
            <a:solidFill>
              <a:schemeClr val="tx1"/>
            </a:solidFill>
            <a:miter lim="800000"/>
            <a:headEnd/>
            <a:tailEnd/>
          </a:ln>
        </p:spPr>
      </p:pic>
      <p:pic>
        <p:nvPicPr>
          <p:cNvPr id="8" name="Picture 4" descr="IMG_0668"/>
          <p:cNvPicPr>
            <a:picLocks noChangeAspect="1" noChangeArrowheads="1"/>
          </p:cNvPicPr>
          <p:nvPr/>
        </p:nvPicPr>
        <p:blipFill>
          <a:blip r:embed="rId4" cstate="print"/>
          <a:srcRect/>
          <a:stretch>
            <a:fillRect/>
          </a:stretch>
        </p:blipFill>
        <p:spPr bwMode="auto">
          <a:xfrm>
            <a:off x="6282582" y="4528429"/>
            <a:ext cx="2875488" cy="1621080"/>
          </a:xfrm>
          <a:prstGeom prst="rect">
            <a:avLst/>
          </a:prstGeom>
          <a:noFill/>
          <a:ln w="9525">
            <a:noFill/>
            <a:miter lim="800000"/>
            <a:headEnd/>
            <a:tailEnd/>
          </a:ln>
        </p:spPr>
      </p:pic>
      <p:pic>
        <p:nvPicPr>
          <p:cNvPr id="9" name="Picture 2"/>
          <p:cNvPicPr>
            <a:picLocks noChangeAspect="1" noChangeArrowheads="1"/>
          </p:cNvPicPr>
          <p:nvPr/>
        </p:nvPicPr>
        <p:blipFill>
          <a:blip r:embed="rId5" cstate="print"/>
          <a:srcRect/>
          <a:stretch>
            <a:fillRect/>
          </a:stretch>
        </p:blipFill>
        <p:spPr bwMode="auto">
          <a:xfrm>
            <a:off x="4630703" y="4541619"/>
            <a:ext cx="1591565" cy="1594700"/>
          </a:xfrm>
          <a:prstGeom prst="rect">
            <a:avLst/>
          </a:prstGeom>
          <a:noFill/>
          <a:ln w="9525">
            <a:noFill/>
            <a:miter lim="800000"/>
            <a:headEnd/>
            <a:tailEnd/>
          </a:ln>
          <a:effectLst/>
        </p:spPr>
      </p:pic>
      <p:sp>
        <p:nvSpPr>
          <p:cNvPr id="10" name="Equal 9"/>
          <p:cNvSpPr/>
          <p:nvPr/>
        </p:nvSpPr>
        <p:spPr>
          <a:xfrm>
            <a:off x="3962400" y="5115339"/>
            <a:ext cx="556591" cy="447261"/>
          </a:xfrm>
          <a:prstGeom prst="mathEqual">
            <a:avLst>
              <a:gd name="adj1" fmla="val 14631"/>
              <a:gd name="adj2" fmla="val 2953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1" name="Picture 10"/>
          <p:cNvPicPr>
            <a:picLocks noChangeAspect="1"/>
          </p:cNvPicPr>
          <p:nvPr/>
        </p:nvPicPr>
        <p:blipFill>
          <a:blip r:embed="rId6"/>
          <a:stretch>
            <a:fillRect/>
          </a:stretch>
        </p:blipFill>
        <p:spPr>
          <a:xfrm>
            <a:off x="6632281" y="1865003"/>
            <a:ext cx="2316986" cy="1010842"/>
          </a:xfrm>
          <a:prstGeom prst="rect">
            <a:avLst/>
          </a:prstGeom>
        </p:spPr>
      </p:pic>
      <p:sp>
        <p:nvSpPr>
          <p:cNvPr id="12" name="TextBox 11"/>
          <p:cNvSpPr txBox="1"/>
          <p:nvPr/>
        </p:nvSpPr>
        <p:spPr>
          <a:xfrm>
            <a:off x="2263646" y="5994741"/>
            <a:ext cx="2177134" cy="369332"/>
          </a:xfrm>
          <a:prstGeom prst="rect">
            <a:avLst/>
          </a:prstGeom>
          <a:noFill/>
        </p:spPr>
        <p:txBody>
          <a:bodyPr wrap="none" rtlCol="0">
            <a:spAutoFit/>
          </a:bodyPr>
          <a:lstStyle/>
          <a:p>
            <a:r>
              <a:rPr lang="en-US" dirty="0" smtClean="0"/>
              <a:t>(</a:t>
            </a:r>
            <a:r>
              <a:rPr lang="en-US" dirty="0" err="1" smtClean="0"/>
              <a:t>Aerojet-Rocketdyne</a:t>
            </a:r>
            <a:r>
              <a:rPr lang="en-US" dirty="0"/>
              <a:t>)</a:t>
            </a:r>
          </a:p>
        </p:txBody>
      </p:sp>
    </p:spTree>
    <p:extLst>
      <p:ext uri="{BB962C8B-B14F-4D97-AF65-F5344CB8AC3E}">
        <p14:creationId xmlns:p14="http://schemas.microsoft.com/office/powerpoint/2010/main" val="296817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par>
                                <p:cTn id="43" presetID="10" presetClass="entr" presetSubtype="0" fill="hold" nodeType="with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500"/>
                                        <p:tgtEl>
                                          <p:spTgt spid="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par>
                                <p:cTn id="49" presetID="10" presetClass="entr" presetSubtype="0" fill="hold"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500"/>
                                        <p:tgtEl>
                                          <p:spTgt spid="9"/>
                                        </p:tgtEl>
                                      </p:cBhvr>
                                    </p:animEffect>
                                  </p:childTnLst>
                                </p:cTn>
                              </p:par>
                              <p:par>
                                <p:cTn id="52" presetID="10" presetClass="entr" presetSubtype="0" fill="hold" nodeType="with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500"/>
                                        <p:tgtEl>
                                          <p:spTgt spid="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251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Ionic Wind Body Force</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52400" y="1371600"/>
            <a:ext cx="4191000" cy="4719664"/>
          </a:xfrm>
        </p:spPr>
      </p:pic>
      <p:sp>
        <p:nvSpPr>
          <p:cNvPr id="4" name="Slide Number Placeholder 3"/>
          <p:cNvSpPr>
            <a:spLocks noGrp="1"/>
          </p:cNvSpPr>
          <p:nvPr>
            <p:ph type="sldNum" sz="quarter" idx="12"/>
          </p:nvPr>
        </p:nvSpPr>
        <p:spPr/>
        <p:txBody>
          <a:bodyPr/>
          <a:lstStyle/>
          <a:p>
            <a:fld id="{2846560C-3B3B-41A5-9E69-CDA11EAB9952}" type="slidenum">
              <a:rPr lang="en-US" smtClean="0"/>
              <a:pPr/>
              <a:t>17</a:t>
            </a:fld>
            <a:endParaRPr lang="en-US"/>
          </a:p>
        </p:txBody>
      </p:sp>
      <p:sp>
        <p:nvSpPr>
          <p:cNvPr id="6" name="Rectangle 5"/>
          <p:cNvSpPr/>
          <p:nvPr/>
        </p:nvSpPr>
        <p:spPr>
          <a:xfrm>
            <a:off x="6553200" y="4648200"/>
            <a:ext cx="4572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6528907" y="3241891"/>
            <a:ext cx="505785" cy="1406309"/>
          </a:xfrm>
          <a:custGeom>
            <a:avLst/>
            <a:gdLst>
              <a:gd name="connsiteX0" fmla="*/ 29535 w 505785"/>
              <a:gd name="connsiteY0" fmla="*/ 1381780 h 1406309"/>
              <a:gd name="connsiteX1" fmla="*/ 20010 w 505785"/>
              <a:gd name="connsiteY1" fmla="*/ 1219855 h 1406309"/>
              <a:gd name="connsiteX2" fmla="*/ 258135 w 505785"/>
              <a:gd name="connsiteY2" fmla="*/ 655 h 1406309"/>
              <a:gd name="connsiteX3" fmla="*/ 505785 w 505785"/>
              <a:gd name="connsiteY3" fmla="*/ 1400830 h 1406309"/>
            </a:gdLst>
            <a:ahLst/>
            <a:cxnLst>
              <a:cxn ang="0">
                <a:pos x="connsiteX0" y="connsiteY0"/>
              </a:cxn>
              <a:cxn ang="0">
                <a:pos x="connsiteX1" y="connsiteY1"/>
              </a:cxn>
              <a:cxn ang="0">
                <a:pos x="connsiteX2" y="connsiteY2"/>
              </a:cxn>
              <a:cxn ang="0">
                <a:pos x="connsiteX3" y="connsiteY3"/>
              </a:cxn>
            </a:cxnLst>
            <a:rect l="l" t="t" r="r" b="b"/>
            <a:pathLst>
              <a:path w="505785" h="1406309">
                <a:moveTo>
                  <a:pt x="29535" y="1381780"/>
                </a:moveTo>
                <a:cubicBezTo>
                  <a:pt x="5722" y="1415911"/>
                  <a:pt x="-18090" y="1450043"/>
                  <a:pt x="20010" y="1219855"/>
                </a:cubicBezTo>
                <a:cubicBezTo>
                  <a:pt x="58110" y="989667"/>
                  <a:pt x="177173" y="-29507"/>
                  <a:pt x="258135" y="655"/>
                </a:cubicBezTo>
                <a:cubicBezTo>
                  <a:pt x="339097" y="30817"/>
                  <a:pt x="426410" y="1191280"/>
                  <a:pt x="505785" y="140083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6096000" y="2438400"/>
            <a:ext cx="1107774" cy="1219200"/>
            <a:chOff x="6096000" y="2438400"/>
            <a:chExt cx="1107774" cy="1219200"/>
          </a:xfrm>
        </p:grpSpPr>
        <p:sp>
          <p:nvSpPr>
            <p:cNvPr id="13" name="Oval 12"/>
            <p:cNvSpPr/>
            <p:nvPr/>
          </p:nvSpPr>
          <p:spPr>
            <a:xfrm>
              <a:off x="7051374" y="3436735"/>
              <a:ext cx="152400" cy="1524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14" name="Oval 13"/>
            <p:cNvSpPr/>
            <p:nvPr/>
          </p:nvSpPr>
          <p:spPr>
            <a:xfrm>
              <a:off x="7010400" y="2745581"/>
              <a:ext cx="152400" cy="1524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a:t>
              </a:r>
              <a:endParaRPr lang="en-US"/>
            </a:p>
          </p:txBody>
        </p:sp>
        <p:sp>
          <p:nvSpPr>
            <p:cNvPr id="16" name="Oval 15"/>
            <p:cNvSpPr/>
            <p:nvPr/>
          </p:nvSpPr>
          <p:spPr>
            <a:xfrm>
              <a:off x="6553200" y="2957837"/>
              <a:ext cx="152400" cy="1524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a:t>
              </a:r>
              <a:endParaRPr lang="en-US"/>
            </a:p>
          </p:txBody>
        </p:sp>
        <p:sp>
          <p:nvSpPr>
            <p:cNvPr id="17" name="Oval 16"/>
            <p:cNvSpPr/>
            <p:nvPr/>
          </p:nvSpPr>
          <p:spPr>
            <a:xfrm>
              <a:off x="6400800" y="3505200"/>
              <a:ext cx="152400" cy="1524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19" name="Oval 18"/>
            <p:cNvSpPr/>
            <p:nvPr/>
          </p:nvSpPr>
          <p:spPr>
            <a:xfrm>
              <a:off x="6541294" y="2438400"/>
              <a:ext cx="152400" cy="1524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20" name="Oval 19"/>
            <p:cNvSpPr/>
            <p:nvPr/>
          </p:nvSpPr>
          <p:spPr>
            <a:xfrm>
              <a:off x="6096000" y="2881637"/>
              <a:ext cx="152400" cy="1524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grpSp>
      <p:grpSp>
        <p:nvGrpSpPr>
          <p:cNvPr id="75" name="Group 74"/>
          <p:cNvGrpSpPr/>
          <p:nvPr/>
        </p:nvGrpSpPr>
        <p:grpSpPr>
          <a:xfrm>
            <a:off x="6156639" y="2518893"/>
            <a:ext cx="1310961" cy="1437424"/>
            <a:chOff x="6156639" y="2518893"/>
            <a:chExt cx="1310961" cy="1437424"/>
          </a:xfrm>
        </p:grpSpPr>
        <p:sp>
          <p:nvSpPr>
            <p:cNvPr id="21" name="Oval 20"/>
            <p:cNvSpPr/>
            <p:nvPr/>
          </p:nvSpPr>
          <p:spPr>
            <a:xfrm>
              <a:off x="7086599" y="3007158"/>
              <a:ext cx="152400" cy="152400"/>
            </a:xfrm>
            <a:prstGeom prst="ellipse">
              <a:avLst/>
            </a:prstGeom>
            <a:solidFill>
              <a:srgbClr val="0077C8"/>
            </a:solidFill>
            <a:ln>
              <a:solidFill>
                <a:srgbClr val="007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22" name="Oval 21"/>
            <p:cNvSpPr/>
            <p:nvPr/>
          </p:nvSpPr>
          <p:spPr>
            <a:xfrm>
              <a:off x="6344842" y="2518893"/>
              <a:ext cx="152400" cy="152400"/>
            </a:xfrm>
            <a:prstGeom prst="ellipse">
              <a:avLst/>
            </a:prstGeom>
            <a:solidFill>
              <a:srgbClr val="0077C8"/>
            </a:solidFill>
            <a:ln>
              <a:solidFill>
                <a:srgbClr val="007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23" name="Oval 22"/>
            <p:cNvSpPr/>
            <p:nvPr/>
          </p:nvSpPr>
          <p:spPr>
            <a:xfrm>
              <a:off x="6236254" y="3181350"/>
              <a:ext cx="152400" cy="152400"/>
            </a:xfrm>
            <a:prstGeom prst="ellipse">
              <a:avLst/>
            </a:prstGeom>
            <a:solidFill>
              <a:srgbClr val="0077C8"/>
            </a:solidFill>
            <a:ln>
              <a:solidFill>
                <a:srgbClr val="007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25" name="Oval 24"/>
            <p:cNvSpPr/>
            <p:nvPr/>
          </p:nvSpPr>
          <p:spPr>
            <a:xfrm>
              <a:off x="6156639" y="3803917"/>
              <a:ext cx="152400" cy="152400"/>
            </a:xfrm>
            <a:prstGeom prst="ellipse">
              <a:avLst/>
            </a:prstGeom>
            <a:solidFill>
              <a:srgbClr val="0077C8"/>
            </a:solidFill>
            <a:ln>
              <a:solidFill>
                <a:srgbClr val="007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26" name="Oval 25"/>
            <p:cNvSpPr/>
            <p:nvPr/>
          </p:nvSpPr>
          <p:spPr>
            <a:xfrm>
              <a:off x="6781799" y="2575560"/>
              <a:ext cx="152400" cy="152400"/>
            </a:xfrm>
            <a:prstGeom prst="ellipse">
              <a:avLst/>
            </a:prstGeom>
            <a:solidFill>
              <a:srgbClr val="0077C8"/>
            </a:solidFill>
            <a:ln>
              <a:solidFill>
                <a:srgbClr val="007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27" name="Oval 26"/>
            <p:cNvSpPr/>
            <p:nvPr/>
          </p:nvSpPr>
          <p:spPr>
            <a:xfrm>
              <a:off x="7315200" y="3431381"/>
              <a:ext cx="152400" cy="152400"/>
            </a:xfrm>
            <a:prstGeom prst="ellipse">
              <a:avLst/>
            </a:prstGeom>
            <a:solidFill>
              <a:srgbClr val="0077C8"/>
            </a:solidFill>
            <a:ln>
              <a:solidFill>
                <a:srgbClr val="007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grpSp>
      <p:grpSp>
        <p:nvGrpSpPr>
          <p:cNvPr id="3" name="Group 2"/>
          <p:cNvGrpSpPr/>
          <p:nvPr/>
        </p:nvGrpSpPr>
        <p:grpSpPr>
          <a:xfrm>
            <a:off x="6469856" y="3105150"/>
            <a:ext cx="667469" cy="1235869"/>
            <a:chOff x="6469856" y="3105150"/>
            <a:chExt cx="667469" cy="1235869"/>
          </a:xfrm>
        </p:grpSpPr>
        <p:sp>
          <p:nvSpPr>
            <p:cNvPr id="29" name="Oval 28"/>
            <p:cNvSpPr/>
            <p:nvPr/>
          </p:nvSpPr>
          <p:spPr>
            <a:xfrm>
              <a:off x="6984925" y="3778683"/>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n</a:t>
              </a:r>
            </a:p>
          </p:txBody>
        </p:sp>
        <p:sp>
          <p:nvSpPr>
            <p:cNvPr id="30" name="Oval 29"/>
            <p:cNvSpPr/>
            <p:nvPr/>
          </p:nvSpPr>
          <p:spPr>
            <a:xfrm>
              <a:off x="6469856" y="3909543"/>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n</a:t>
              </a:r>
            </a:p>
          </p:txBody>
        </p:sp>
        <p:sp>
          <p:nvSpPr>
            <p:cNvPr id="31" name="Oval 30"/>
            <p:cNvSpPr/>
            <p:nvPr/>
          </p:nvSpPr>
          <p:spPr>
            <a:xfrm>
              <a:off x="6654727" y="3643313"/>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n</a:t>
              </a:r>
            </a:p>
          </p:txBody>
        </p:sp>
        <p:sp>
          <p:nvSpPr>
            <p:cNvPr id="32" name="Oval 31"/>
            <p:cNvSpPr/>
            <p:nvPr/>
          </p:nvSpPr>
          <p:spPr>
            <a:xfrm>
              <a:off x="6635750" y="3352008"/>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n</a:t>
              </a:r>
            </a:p>
          </p:txBody>
        </p:sp>
        <p:sp>
          <p:nvSpPr>
            <p:cNvPr id="33" name="Oval 32"/>
            <p:cNvSpPr/>
            <p:nvPr/>
          </p:nvSpPr>
          <p:spPr>
            <a:xfrm>
              <a:off x="6635750" y="4188619"/>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n</a:t>
              </a:r>
            </a:p>
          </p:txBody>
        </p:sp>
        <p:sp>
          <p:nvSpPr>
            <p:cNvPr id="34" name="Oval 33"/>
            <p:cNvSpPr/>
            <p:nvPr/>
          </p:nvSpPr>
          <p:spPr>
            <a:xfrm>
              <a:off x="6832046" y="310515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n</a:t>
              </a:r>
            </a:p>
          </p:txBody>
        </p:sp>
      </p:grpSp>
      <p:grpSp>
        <p:nvGrpSpPr>
          <p:cNvPr id="77" name="Group 76"/>
          <p:cNvGrpSpPr/>
          <p:nvPr/>
        </p:nvGrpSpPr>
        <p:grpSpPr>
          <a:xfrm>
            <a:off x="5006697" y="1733550"/>
            <a:ext cx="327303" cy="2838450"/>
            <a:chOff x="5006697" y="1733550"/>
            <a:chExt cx="327303" cy="2838450"/>
          </a:xfrm>
        </p:grpSpPr>
        <p:cxnSp>
          <p:nvCxnSpPr>
            <p:cNvPr id="52" name="Straight Arrow Connector 51"/>
            <p:cNvCxnSpPr/>
            <p:nvPr/>
          </p:nvCxnSpPr>
          <p:spPr>
            <a:xfrm>
              <a:off x="5334000" y="1733550"/>
              <a:ext cx="0" cy="2838450"/>
            </a:xfrm>
            <a:prstGeom prst="straightConnector1">
              <a:avLst/>
            </a:prstGeom>
            <a:ln w="19050">
              <a:solidFill>
                <a:srgbClr val="00B050"/>
              </a:solidFill>
              <a:tailEnd type="triangle"/>
            </a:ln>
          </p:spPr>
          <p:style>
            <a:lnRef idx="1">
              <a:schemeClr val="accent5"/>
            </a:lnRef>
            <a:fillRef idx="0">
              <a:schemeClr val="accent5"/>
            </a:fillRef>
            <a:effectRef idx="0">
              <a:schemeClr val="accent5"/>
            </a:effectRef>
            <a:fontRef idx="minor">
              <a:schemeClr val="tx1"/>
            </a:fontRef>
          </p:style>
        </p:cxnSp>
        <p:graphicFrame>
          <p:nvGraphicFramePr>
            <p:cNvPr id="54" name="Object 53"/>
            <p:cNvGraphicFramePr>
              <a:graphicFrameLocks noChangeAspect="1"/>
            </p:cNvGraphicFramePr>
            <p:nvPr>
              <p:extLst>
                <p:ext uri="{D42A27DB-BD31-4B8C-83A1-F6EECF244321}">
                  <p14:modId xmlns:p14="http://schemas.microsoft.com/office/powerpoint/2010/main" val="685743902"/>
                </p:ext>
              </p:extLst>
            </p:nvPr>
          </p:nvGraphicFramePr>
          <p:xfrm>
            <a:off x="5006697" y="2941157"/>
            <a:ext cx="245989" cy="327985"/>
          </p:xfrm>
          <a:graphic>
            <a:graphicData uri="http://schemas.openxmlformats.org/presentationml/2006/ole">
              <mc:AlternateContent xmlns:mc="http://schemas.openxmlformats.org/markup-compatibility/2006">
                <mc:Choice xmlns:v="urn:schemas-microsoft-com:vml" Requires="v">
                  <p:oleObj spid="_x0000_s1051" name="Equation" r:id="rId4" imgW="152280" imgH="203040" progId="Equation.DSMT4">
                    <p:embed/>
                  </p:oleObj>
                </mc:Choice>
                <mc:Fallback>
                  <p:oleObj name="Equation" r:id="rId4" imgW="152280" imgH="203040" progId="Equation.DSMT4">
                    <p:embed/>
                    <p:pic>
                      <p:nvPicPr>
                        <p:cNvPr id="0" name=""/>
                        <p:cNvPicPr/>
                        <p:nvPr/>
                      </p:nvPicPr>
                      <p:blipFill>
                        <a:blip r:embed="rId5"/>
                        <a:stretch>
                          <a:fillRect/>
                        </a:stretch>
                      </p:blipFill>
                      <p:spPr>
                        <a:xfrm>
                          <a:off x="5006697" y="2941157"/>
                          <a:ext cx="245989" cy="327985"/>
                        </a:xfrm>
                        <a:prstGeom prst="rect">
                          <a:avLst/>
                        </a:prstGeom>
                      </p:spPr>
                    </p:pic>
                  </p:oleObj>
                </mc:Fallback>
              </mc:AlternateContent>
            </a:graphicData>
          </a:graphic>
        </p:graphicFrame>
      </p:grpSp>
      <p:grpSp>
        <p:nvGrpSpPr>
          <p:cNvPr id="76" name="Group 75"/>
          <p:cNvGrpSpPr/>
          <p:nvPr/>
        </p:nvGrpSpPr>
        <p:grpSpPr>
          <a:xfrm>
            <a:off x="5638800" y="1371600"/>
            <a:ext cx="3284220" cy="4191000"/>
            <a:chOff x="5638800" y="1371600"/>
            <a:chExt cx="3284220" cy="4191000"/>
          </a:xfrm>
        </p:grpSpPr>
        <p:sp>
          <p:nvSpPr>
            <p:cNvPr id="36" name="Rectangle 35"/>
            <p:cNvSpPr/>
            <p:nvPr/>
          </p:nvSpPr>
          <p:spPr>
            <a:xfrm>
              <a:off x="5638800" y="1371600"/>
              <a:ext cx="22098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p:cNvCxnSpPr>
              <a:stCxn id="36" idx="3"/>
            </p:cNvCxnSpPr>
            <p:nvPr/>
          </p:nvCxnSpPr>
          <p:spPr>
            <a:xfrm>
              <a:off x="7848600" y="1409700"/>
              <a:ext cx="8382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41" name="Straight Connector 40"/>
            <p:cNvCxnSpPr/>
            <p:nvPr/>
          </p:nvCxnSpPr>
          <p:spPr>
            <a:xfrm>
              <a:off x="8686800" y="2209800"/>
              <a:ext cx="0" cy="3352800"/>
            </a:xfrm>
            <a:prstGeom prst="line">
              <a:avLst/>
            </a:prstGeom>
            <a:ln w="12700"/>
          </p:spPr>
          <p:style>
            <a:lnRef idx="1">
              <a:schemeClr val="dk1"/>
            </a:lnRef>
            <a:fillRef idx="0">
              <a:schemeClr val="dk1"/>
            </a:fillRef>
            <a:effectRef idx="0">
              <a:schemeClr val="dk1"/>
            </a:effectRef>
            <a:fontRef idx="minor">
              <a:schemeClr val="tx1"/>
            </a:fontRef>
          </p:style>
        </p:cxnSp>
        <p:cxnSp>
          <p:nvCxnSpPr>
            <p:cNvPr id="43" name="Straight Connector 42"/>
            <p:cNvCxnSpPr/>
            <p:nvPr/>
          </p:nvCxnSpPr>
          <p:spPr>
            <a:xfrm flipH="1">
              <a:off x="7034692" y="5562600"/>
              <a:ext cx="1652108"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45" name="Straight Connector 44"/>
            <p:cNvCxnSpPr/>
            <p:nvPr/>
          </p:nvCxnSpPr>
          <p:spPr>
            <a:xfrm>
              <a:off x="8458200" y="2057400"/>
              <a:ext cx="4572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47" name="Straight Connector 46"/>
            <p:cNvCxnSpPr/>
            <p:nvPr/>
          </p:nvCxnSpPr>
          <p:spPr>
            <a:xfrm>
              <a:off x="8610600" y="2209800"/>
              <a:ext cx="1524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50" name="Straight Connector 49"/>
            <p:cNvCxnSpPr/>
            <p:nvPr/>
          </p:nvCxnSpPr>
          <p:spPr>
            <a:xfrm>
              <a:off x="8686800" y="1409700"/>
              <a:ext cx="0" cy="647700"/>
            </a:xfrm>
            <a:prstGeom prst="line">
              <a:avLst/>
            </a:prstGeom>
            <a:ln w="12700"/>
          </p:spPr>
          <p:style>
            <a:lnRef idx="1">
              <a:schemeClr val="dk1"/>
            </a:lnRef>
            <a:fillRef idx="0">
              <a:schemeClr val="dk1"/>
            </a:fillRef>
            <a:effectRef idx="0">
              <a:schemeClr val="dk1"/>
            </a:effectRef>
            <a:fontRef idx="minor">
              <a:schemeClr val="tx1"/>
            </a:fontRef>
          </p:style>
        </p:cxnSp>
        <p:sp>
          <p:nvSpPr>
            <p:cNvPr id="55" name="TextBox 54"/>
            <p:cNvSpPr txBox="1"/>
            <p:nvPr/>
          </p:nvSpPr>
          <p:spPr>
            <a:xfrm>
              <a:off x="8622938" y="1720334"/>
              <a:ext cx="300082" cy="369332"/>
            </a:xfrm>
            <a:prstGeom prst="rect">
              <a:avLst/>
            </a:prstGeom>
            <a:noFill/>
          </p:spPr>
          <p:txBody>
            <a:bodyPr wrap="none" rtlCol="0">
              <a:spAutoFit/>
            </a:bodyPr>
            <a:lstStyle/>
            <a:p>
              <a:r>
                <a:rPr lang="en-US" dirty="0" smtClean="0"/>
                <a:t>+</a:t>
              </a:r>
              <a:endParaRPr lang="en-US" dirty="0"/>
            </a:p>
          </p:txBody>
        </p:sp>
        <p:sp>
          <p:nvSpPr>
            <p:cNvPr id="56" name="TextBox 55"/>
            <p:cNvSpPr txBox="1"/>
            <p:nvPr/>
          </p:nvSpPr>
          <p:spPr>
            <a:xfrm>
              <a:off x="8635401" y="2118269"/>
              <a:ext cx="255198" cy="369332"/>
            </a:xfrm>
            <a:prstGeom prst="rect">
              <a:avLst/>
            </a:prstGeom>
            <a:noFill/>
          </p:spPr>
          <p:txBody>
            <a:bodyPr wrap="none" rtlCol="0">
              <a:spAutoFit/>
            </a:bodyPr>
            <a:lstStyle/>
            <a:p>
              <a:r>
                <a:rPr lang="en-US" dirty="0" smtClean="0"/>
                <a:t>-</a:t>
              </a:r>
              <a:endParaRPr lang="en-US" dirty="0"/>
            </a:p>
          </p:txBody>
        </p:sp>
      </p:grpSp>
      <p:grpSp>
        <p:nvGrpSpPr>
          <p:cNvPr id="79" name="Group 78"/>
          <p:cNvGrpSpPr/>
          <p:nvPr/>
        </p:nvGrpSpPr>
        <p:grpSpPr>
          <a:xfrm>
            <a:off x="6172883" y="2630596"/>
            <a:ext cx="966511" cy="1250517"/>
            <a:chOff x="6172883" y="2630596"/>
            <a:chExt cx="966511" cy="1250517"/>
          </a:xfrm>
        </p:grpSpPr>
        <p:cxnSp>
          <p:nvCxnSpPr>
            <p:cNvPr id="58" name="Straight Arrow Connector 57"/>
            <p:cNvCxnSpPr>
              <a:stCxn id="16" idx="4"/>
            </p:cNvCxnSpPr>
            <p:nvPr/>
          </p:nvCxnSpPr>
          <p:spPr>
            <a:xfrm>
              <a:off x="6629400" y="3110237"/>
              <a:ext cx="6350" cy="223513"/>
            </a:xfrm>
            <a:prstGeom prst="straightConnector1">
              <a:avLst/>
            </a:prstGeom>
            <a:ln>
              <a:solidFill>
                <a:srgbClr val="C00000"/>
              </a:solidFill>
              <a:tailEnd type="triangle"/>
            </a:ln>
          </p:spPr>
          <p:style>
            <a:lnRef idx="1">
              <a:schemeClr val="accent2"/>
            </a:lnRef>
            <a:fillRef idx="0">
              <a:schemeClr val="accent2"/>
            </a:fillRef>
            <a:effectRef idx="0">
              <a:schemeClr val="accent2"/>
            </a:effectRef>
            <a:fontRef idx="minor">
              <a:schemeClr val="tx1"/>
            </a:fontRef>
          </p:style>
        </p:cxnSp>
        <p:cxnSp>
          <p:nvCxnSpPr>
            <p:cNvPr id="59" name="Straight Arrow Connector 58"/>
            <p:cNvCxnSpPr/>
            <p:nvPr/>
          </p:nvCxnSpPr>
          <p:spPr>
            <a:xfrm flipH="1">
              <a:off x="7005287" y="2897981"/>
              <a:ext cx="46087" cy="185377"/>
            </a:xfrm>
            <a:prstGeom prst="straightConnector1">
              <a:avLst/>
            </a:prstGeom>
            <a:ln>
              <a:solidFill>
                <a:srgbClr val="C00000"/>
              </a:solidFill>
              <a:tailEnd type="triangle"/>
            </a:ln>
          </p:spPr>
          <p:style>
            <a:lnRef idx="1">
              <a:schemeClr val="accent2"/>
            </a:lnRef>
            <a:fillRef idx="0">
              <a:schemeClr val="accent2"/>
            </a:fillRef>
            <a:effectRef idx="0">
              <a:schemeClr val="accent2"/>
            </a:effectRef>
            <a:fontRef idx="minor">
              <a:schemeClr val="tx1"/>
            </a:fontRef>
          </p:style>
        </p:cxnSp>
        <p:cxnSp>
          <p:nvCxnSpPr>
            <p:cNvPr id="61" name="Straight Arrow Connector 60"/>
            <p:cNvCxnSpPr/>
            <p:nvPr/>
          </p:nvCxnSpPr>
          <p:spPr>
            <a:xfrm>
              <a:off x="7133044" y="3589135"/>
              <a:ext cx="6350" cy="223513"/>
            </a:xfrm>
            <a:prstGeom prst="straightConnector1">
              <a:avLst/>
            </a:prstGeom>
            <a:ln>
              <a:solidFill>
                <a:srgbClr val="C00000"/>
              </a:solidFill>
              <a:tailEnd type="triangle"/>
            </a:ln>
          </p:spPr>
          <p:style>
            <a:lnRef idx="1">
              <a:schemeClr val="accent2"/>
            </a:lnRef>
            <a:fillRef idx="0">
              <a:schemeClr val="accent2"/>
            </a:fillRef>
            <a:effectRef idx="0">
              <a:schemeClr val="accent2"/>
            </a:effectRef>
            <a:fontRef idx="minor">
              <a:schemeClr val="tx1"/>
            </a:fontRef>
          </p:style>
        </p:cxnSp>
        <p:cxnSp>
          <p:nvCxnSpPr>
            <p:cNvPr id="62" name="Straight Arrow Connector 61"/>
            <p:cNvCxnSpPr/>
            <p:nvPr/>
          </p:nvCxnSpPr>
          <p:spPr>
            <a:xfrm>
              <a:off x="6172883" y="3042223"/>
              <a:ext cx="6350" cy="223513"/>
            </a:xfrm>
            <a:prstGeom prst="straightConnector1">
              <a:avLst/>
            </a:prstGeom>
            <a:ln>
              <a:solidFill>
                <a:srgbClr val="C00000"/>
              </a:solidFill>
              <a:tailEnd type="triangle"/>
            </a:ln>
          </p:spPr>
          <p:style>
            <a:lnRef idx="1">
              <a:schemeClr val="accent2"/>
            </a:lnRef>
            <a:fillRef idx="0">
              <a:schemeClr val="accent2"/>
            </a:fillRef>
            <a:effectRef idx="0">
              <a:schemeClr val="accent2"/>
            </a:effectRef>
            <a:fontRef idx="minor">
              <a:schemeClr val="tx1"/>
            </a:fontRef>
          </p:style>
        </p:cxnSp>
        <p:cxnSp>
          <p:nvCxnSpPr>
            <p:cNvPr id="63" name="Straight Arrow Connector 62"/>
            <p:cNvCxnSpPr/>
            <p:nvPr/>
          </p:nvCxnSpPr>
          <p:spPr>
            <a:xfrm>
              <a:off x="6619875" y="2630596"/>
              <a:ext cx="6350" cy="223513"/>
            </a:xfrm>
            <a:prstGeom prst="straightConnector1">
              <a:avLst/>
            </a:prstGeom>
            <a:ln>
              <a:solidFill>
                <a:srgbClr val="C00000"/>
              </a:solidFill>
              <a:tailEnd type="triangle"/>
            </a:ln>
          </p:spPr>
          <p:style>
            <a:lnRef idx="1">
              <a:schemeClr val="accent2"/>
            </a:lnRef>
            <a:fillRef idx="0">
              <a:schemeClr val="accent2"/>
            </a:fillRef>
            <a:effectRef idx="0">
              <a:schemeClr val="accent2"/>
            </a:effectRef>
            <a:fontRef idx="minor">
              <a:schemeClr val="tx1"/>
            </a:fontRef>
          </p:style>
        </p:cxnSp>
        <p:cxnSp>
          <p:nvCxnSpPr>
            <p:cNvPr id="64" name="Straight Arrow Connector 63"/>
            <p:cNvCxnSpPr/>
            <p:nvPr/>
          </p:nvCxnSpPr>
          <p:spPr>
            <a:xfrm>
              <a:off x="6481722" y="3657600"/>
              <a:ext cx="6350" cy="223513"/>
            </a:xfrm>
            <a:prstGeom prst="straightConnector1">
              <a:avLst/>
            </a:prstGeom>
            <a:ln>
              <a:solidFill>
                <a:srgbClr val="C00000"/>
              </a:solidFill>
              <a:tailEnd type="triangle"/>
            </a:ln>
          </p:spPr>
          <p:style>
            <a:lnRef idx="1">
              <a:schemeClr val="accent2"/>
            </a:lnRef>
            <a:fillRef idx="0">
              <a:schemeClr val="accent2"/>
            </a:fillRef>
            <a:effectRef idx="0">
              <a:schemeClr val="accent2"/>
            </a:effectRef>
            <a:fontRef idx="minor">
              <a:schemeClr val="tx1"/>
            </a:fontRef>
          </p:style>
        </p:cxnSp>
      </p:grpSp>
      <p:grpSp>
        <p:nvGrpSpPr>
          <p:cNvPr id="78" name="Group 77"/>
          <p:cNvGrpSpPr/>
          <p:nvPr/>
        </p:nvGrpSpPr>
        <p:grpSpPr>
          <a:xfrm>
            <a:off x="6240237" y="2295849"/>
            <a:ext cx="1164546" cy="1508068"/>
            <a:chOff x="6240237" y="2295849"/>
            <a:chExt cx="1164546" cy="1508068"/>
          </a:xfrm>
        </p:grpSpPr>
        <p:cxnSp>
          <p:nvCxnSpPr>
            <p:cNvPr id="65" name="Straight Arrow Connector 64"/>
            <p:cNvCxnSpPr/>
            <p:nvPr/>
          </p:nvCxnSpPr>
          <p:spPr>
            <a:xfrm flipV="1">
              <a:off x="6240237" y="3580404"/>
              <a:ext cx="6350" cy="223513"/>
            </a:xfrm>
            <a:prstGeom prst="straightConnector1">
              <a:avLst/>
            </a:prstGeom>
            <a:ln>
              <a:solidFill>
                <a:srgbClr val="0077C8"/>
              </a:solidFill>
              <a:tailEnd type="triangle"/>
            </a:ln>
          </p:spPr>
          <p:style>
            <a:lnRef idx="1">
              <a:schemeClr val="accent5"/>
            </a:lnRef>
            <a:fillRef idx="0">
              <a:schemeClr val="accent5"/>
            </a:fillRef>
            <a:effectRef idx="0">
              <a:schemeClr val="accent5"/>
            </a:effectRef>
            <a:fontRef idx="minor">
              <a:schemeClr val="tx1"/>
            </a:fontRef>
          </p:style>
        </p:cxnSp>
        <p:cxnSp>
          <p:nvCxnSpPr>
            <p:cNvPr id="66" name="Straight Arrow Connector 65"/>
            <p:cNvCxnSpPr/>
            <p:nvPr/>
          </p:nvCxnSpPr>
          <p:spPr>
            <a:xfrm flipV="1">
              <a:off x="6330156" y="2957837"/>
              <a:ext cx="6350" cy="223513"/>
            </a:xfrm>
            <a:prstGeom prst="straightConnector1">
              <a:avLst/>
            </a:prstGeom>
            <a:ln>
              <a:solidFill>
                <a:srgbClr val="0077C8"/>
              </a:solidFill>
              <a:tailEnd type="triangle"/>
            </a:ln>
          </p:spPr>
          <p:style>
            <a:lnRef idx="1">
              <a:schemeClr val="accent5"/>
            </a:lnRef>
            <a:fillRef idx="0">
              <a:schemeClr val="accent5"/>
            </a:fillRef>
            <a:effectRef idx="0">
              <a:schemeClr val="accent5"/>
            </a:effectRef>
            <a:fontRef idx="minor">
              <a:schemeClr val="tx1"/>
            </a:fontRef>
          </p:style>
        </p:cxnSp>
        <p:cxnSp>
          <p:nvCxnSpPr>
            <p:cNvPr id="67" name="Straight Arrow Connector 66"/>
            <p:cNvCxnSpPr/>
            <p:nvPr/>
          </p:nvCxnSpPr>
          <p:spPr>
            <a:xfrm flipV="1">
              <a:off x="6421042" y="2295849"/>
              <a:ext cx="6350" cy="223513"/>
            </a:xfrm>
            <a:prstGeom prst="straightConnector1">
              <a:avLst/>
            </a:prstGeom>
            <a:ln>
              <a:solidFill>
                <a:srgbClr val="0077C8"/>
              </a:solidFill>
              <a:tailEnd type="triangle"/>
            </a:ln>
          </p:spPr>
          <p:style>
            <a:lnRef idx="1">
              <a:schemeClr val="accent5"/>
            </a:lnRef>
            <a:fillRef idx="0">
              <a:schemeClr val="accent5"/>
            </a:fillRef>
            <a:effectRef idx="0">
              <a:schemeClr val="accent5"/>
            </a:effectRef>
            <a:fontRef idx="minor">
              <a:schemeClr val="tx1"/>
            </a:fontRef>
          </p:style>
        </p:cxnSp>
        <p:cxnSp>
          <p:nvCxnSpPr>
            <p:cNvPr id="68" name="Straight Arrow Connector 67"/>
            <p:cNvCxnSpPr/>
            <p:nvPr/>
          </p:nvCxnSpPr>
          <p:spPr>
            <a:xfrm flipV="1">
              <a:off x="6884378" y="2361153"/>
              <a:ext cx="6350" cy="223513"/>
            </a:xfrm>
            <a:prstGeom prst="straightConnector1">
              <a:avLst/>
            </a:prstGeom>
            <a:ln>
              <a:solidFill>
                <a:srgbClr val="0077C8"/>
              </a:solidFill>
              <a:tailEnd type="triangle"/>
            </a:ln>
          </p:spPr>
          <p:style>
            <a:lnRef idx="1">
              <a:schemeClr val="accent5"/>
            </a:lnRef>
            <a:fillRef idx="0">
              <a:schemeClr val="accent5"/>
            </a:fillRef>
            <a:effectRef idx="0">
              <a:schemeClr val="accent5"/>
            </a:effectRef>
            <a:fontRef idx="minor">
              <a:schemeClr val="tx1"/>
            </a:fontRef>
          </p:style>
        </p:cxnSp>
        <p:cxnSp>
          <p:nvCxnSpPr>
            <p:cNvPr id="69" name="Straight Arrow Connector 68"/>
            <p:cNvCxnSpPr/>
            <p:nvPr/>
          </p:nvCxnSpPr>
          <p:spPr>
            <a:xfrm flipV="1">
              <a:off x="7398433" y="3221993"/>
              <a:ext cx="6350" cy="223513"/>
            </a:xfrm>
            <a:prstGeom prst="straightConnector1">
              <a:avLst/>
            </a:prstGeom>
            <a:ln>
              <a:solidFill>
                <a:srgbClr val="0077C8"/>
              </a:solidFill>
              <a:tailEnd type="triangle"/>
            </a:ln>
          </p:spPr>
          <p:style>
            <a:lnRef idx="1">
              <a:schemeClr val="accent5"/>
            </a:lnRef>
            <a:fillRef idx="0">
              <a:schemeClr val="accent5"/>
            </a:fillRef>
            <a:effectRef idx="0">
              <a:schemeClr val="accent5"/>
            </a:effectRef>
            <a:fontRef idx="minor">
              <a:schemeClr val="tx1"/>
            </a:fontRef>
          </p:style>
        </p:cxnSp>
      </p:grpSp>
      <p:grpSp>
        <p:nvGrpSpPr>
          <p:cNvPr id="80" name="Group 79"/>
          <p:cNvGrpSpPr/>
          <p:nvPr/>
        </p:nvGrpSpPr>
        <p:grpSpPr>
          <a:xfrm>
            <a:off x="6403975" y="2994176"/>
            <a:ext cx="794173" cy="1003604"/>
            <a:chOff x="6403975" y="2994176"/>
            <a:chExt cx="794173" cy="1003604"/>
          </a:xfrm>
        </p:grpSpPr>
        <p:sp>
          <p:nvSpPr>
            <p:cNvPr id="70" name="Explosion 1 69"/>
            <p:cNvSpPr/>
            <p:nvPr/>
          </p:nvSpPr>
          <p:spPr>
            <a:xfrm>
              <a:off x="6569712" y="3234957"/>
              <a:ext cx="152400" cy="212094"/>
            </a:xfrm>
            <a:prstGeom prst="irregularSeal1">
              <a:avLst/>
            </a:prstGeom>
            <a:solidFill>
              <a:srgbClr val="FFC000"/>
            </a:soli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Explosion 1 70"/>
            <p:cNvSpPr/>
            <p:nvPr/>
          </p:nvSpPr>
          <p:spPr>
            <a:xfrm>
              <a:off x="6916587" y="2994176"/>
              <a:ext cx="152400" cy="212094"/>
            </a:xfrm>
            <a:prstGeom prst="irregularSeal1">
              <a:avLst/>
            </a:prstGeom>
            <a:solidFill>
              <a:srgbClr val="FFC000"/>
            </a:soli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Explosion 1 71"/>
            <p:cNvSpPr/>
            <p:nvPr/>
          </p:nvSpPr>
          <p:spPr>
            <a:xfrm>
              <a:off x="7045748" y="3672619"/>
              <a:ext cx="152400" cy="212094"/>
            </a:xfrm>
            <a:prstGeom prst="irregularSeal1">
              <a:avLst/>
            </a:prstGeom>
            <a:solidFill>
              <a:srgbClr val="FFC000"/>
            </a:soli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Explosion 1 72"/>
            <p:cNvSpPr/>
            <p:nvPr/>
          </p:nvSpPr>
          <p:spPr>
            <a:xfrm>
              <a:off x="6403975" y="3785686"/>
              <a:ext cx="152400" cy="212094"/>
            </a:xfrm>
            <a:prstGeom prst="irregularSeal1">
              <a:avLst/>
            </a:prstGeom>
            <a:solidFill>
              <a:srgbClr val="FFC000"/>
            </a:soli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 name="Straight Arrow Connector 7"/>
          <p:cNvCxnSpPr/>
          <p:nvPr/>
        </p:nvCxnSpPr>
        <p:spPr>
          <a:xfrm flipV="1">
            <a:off x="5943600" y="2709595"/>
            <a:ext cx="0" cy="105072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1" name="Straight Arrow Connector 80"/>
          <p:cNvCxnSpPr/>
          <p:nvPr/>
        </p:nvCxnSpPr>
        <p:spPr>
          <a:xfrm flipV="1">
            <a:off x="7772400" y="2745581"/>
            <a:ext cx="0" cy="105072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TextBox 8"/>
          <p:cNvSpPr txBox="1"/>
          <p:nvPr/>
        </p:nvSpPr>
        <p:spPr>
          <a:xfrm rot="5400000">
            <a:off x="7431570" y="3088495"/>
            <a:ext cx="1050993" cy="369332"/>
          </a:xfrm>
          <a:prstGeom prst="rect">
            <a:avLst/>
          </a:prstGeom>
          <a:noFill/>
        </p:spPr>
        <p:txBody>
          <a:bodyPr wrap="none" rtlCol="0">
            <a:spAutoFit/>
          </a:bodyPr>
          <a:lstStyle/>
          <a:p>
            <a:r>
              <a:rPr lang="en-US" dirty="0" smtClean="0"/>
              <a:t>Bulk flow</a:t>
            </a:r>
            <a:endParaRPr lang="en-US" dirty="0"/>
          </a:p>
        </p:txBody>
      </p:sp>
      <p:pic>
        <p:nvPicPr>
          <p:cNvPr id="82" name="Picture 81"/>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4557814" y="5723211"/>
            <a:ext cx="1581657" cy="656111"/>
          </a:xfrm>
          <a:prstGeom prst="rect">
            <a:avLst/>
          </a:prstGeom>
        </p:spPr>
      </p:pic>
      <p:pic>
        <p:nvPicPr>
          <p:cNvPr id="83" name="Picture 82"/>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4557815" y="4832448"/>
            <a:ext cx="1581657" cy="601435"/>
          </a:xfrm>
          <a:prstGeom prst="rect">
            <a:avLst/>
          </a:prstGeom>
        </p:spPr>
      </p:pic>
      <p:sp>
        <p:nvSpPr>
          <p:cNvPr id="11" name="Down Arrow 10"/>
          <p:cNvSpPr/>
          <p:nvPr/>
        </p:nvSpPr>
        <p:spPr>
          <a:xfrm>
            <a:off x="5183578" y="5433883"/>
            <a:ext cx="302822" cy="2604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3872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4"/>
                                        </p:tgtEl>
                                        <p:attrNameLst>
                                          <p:attrName>style.visibility</p:attrName>
                                        </p:attrNameLst>
                                      </p:cBhvr>
                                      <p:to>
                                        <p:strVal val="visible"/>
                                      </p:to>
                                    </p:set>
                                    <p:animEffect transition="in" filter="fade">
                                      <p:cBhvr>
                                        <p:cTn id="20" dur="500"/>
                                        <p:tgtEl>
                                          <p:spTgt spid="7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5"/>
                                        </p:tgtEl>
                                        <p:attrNameLst>
                                          <p:attrName>style.visibility</p:attrName>
                                        </p:attrNameLst>
                                      </p:cBhvr>
                                      <p:to>
                                        <p:strVal val="visible"/>
                                      </p:to>
                                    </p:set>
                                    <p:animEffect transition="in" filter="fade">
                                      <p:cBhvr>
                                        <p:cTn id="25" dur="500"/>
                                        <p:tgtEl>
                                          <p:spTgt spid="7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10" presetClass="entr" presetSubtype="0" fill="hold" nodeType="withEffect">
                                  <p:stCondLst>
                                    <p:cond delay="0"/>
                                  </p:stCondLst>
                                  <p:childTnLst>
                                    <p:set>
                                      <p:cBhvr>
                                        <p:cTn id="32" dur="1" fill="hold">
                                          <p:stCondLst>
                                            <p:cond delay="0"/>
                                          </p:stCondLst>
                                        </p:cTn>
                                        <p:tgtEl>
                                          <p:spTgt spid="81"/>
                                        </p:tgtEl>
                                        <p:attrNameLst>
                                          <p:attrName>style.visibility</p:attrName>
                                        </p:attrNameLst>
                                      </p:cBhvr>
                                      <p:to>
                                        <p:strVal val="visible"/>
                                      </p:to>
                                    </p:set>
                                    <p:animEffect transition="in" filter="fade">
                                      <p:cBhvr>
                                        <p:cTn id="33" dur="500"/>
                                        <p:tgtEl>
                                          <p:spTgt spid="8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76"/>
                                        </p:tgtEl>
                                        <p:attrNameLst>
                                          <p:attrName>style.visibility</p:attrName>
                                        </p:attrNameLst>
                                      </p:cBhvr>
                                      <p:to>
                                        <p:strVal val="visible"/>
                                      </p:to>
                                    </p:set>
                                    <p:animEffect transition="in" filter="fade">
                                      <p:cBhvr>
                                        <p:cTn id="41" dur="500"/>
                                        <p:tgtEl>
                                          <p:spTgt spid="76"/>
                                        </p:tgtEl>
                                      </p:cBhvr>
                                    </p:animEffect>
                                  </p:childTnLst>
                                </p:cTn>
                              </p:par>
                              <p:par>
                                <p:cTn id="42" presetID="10" presetClass="entr" presetSubtype="0" fill="hold" nodeType="withEffect">
                                  <p:stCondLst>
                                    <p:cond delay="0"/>
                                  </p:stCondLst>
                                  <p:childTnLst>
                                    <p:set>
                                      <p:cBhvr>
                                        <p:cTn id="43" dur="1" fill="hold">
                                          <p:stCondLst>
                                            <p:cond delay="0"/>
                                          </p:stCondLst>
                                        </p:cTn>
                                        <p:tgtEl>
                                          <p:spTgt spid="77"/>
                                        </p:tgtEl>
                                        <p:attrNameLst>
                                          <p:attrName>style.visibility</p:attrName>
                                        </p:attrNameLst>
                                      </p:cBhvr>
                                      <p:to>
                                        <p:strVal val="visible"/>
                                      </p:to>
                                    </p:set>
                                    <p:animEffect transition="in" filter="fade">
                                      <p:cBhvr>
                                        <p:cTn id="44" dur="500"/>
                                        <p:tgtEl>
                                          <p:spTgt spid="7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500"/>
                                        <p:tgtEl>
                                          <p:spTgt spid="7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78"/>
                                        </p:tgtEl>
                                        <p:attrNameLst>
                                          <p:attrName>style.visibility</p:attrName>
                                        </p:attrNameLst>
                                      </p:cBhvr>
                                      <p:to>
                                        <p:strVal val="visible"/>
                                      </p:to>
                                    </p:set>
                                    <p:animEffect transition="in" filter="fade">
                                      <p:cBhvr>
                                        <p:cTn id="54" dur="500"/>
                                        <p:tgtEl>
                                          <p:spTgt spid="78"/>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80"/>
                                        </p:tgtEl>
                                        <p:attrNameLst>
                                          <p:attrName>style.visibility</p:attrName>
                                        </p:attrNameLst>
                                      </p:cBhvr>
                                      <p:to>
                                        <p:strVal val="visible"/>
                                      </p:to>
                                    </p:set>
                                    <p:animEffect transition="in" filter="fade">
                                      <p:cBhvr>
                                        <p:cTn id="59" dur="500"/>
                                        <p:tgtEl>
                                          <p:spTgt spid="80"/>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82"/>
                                        </p:tgtEl>
                                        <p:attrNameLst>
                                          <p:attrName>style.visibility</p:attrName>
                                        </p:attrNameLst>
                                      </p:cBhvr>
                                      <p:to>
                                        <p:strVal val="visible"/>
                                      </p:to>
                                    </p:set>
                                    <p:animEffect transition="in" filter="fade">
                                      <p:cBhvr>
                                        <p:cTn id="64" dur="500"/>
                                        <p:tgtEl>
                                          <p:spTgt spid="82"/>
                                        </p:tgtEl>
                                      </p:cBhvr>
                                    </p:animEffect>
                                  </p:childTnLst>
                                </p:cTn>
                              </p:par>
                              <p:par>
                                <p:cTn id="65" presetID="10" presetClass="entr" presetSubtype="0" fill="hold" nodeType="with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fade">
                                      <p:cBhvr>
                                        <p:cTn id="67" dur="500"/>
                                        <p:tgtEl>
                                          <p:spTgt spid="83"/>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9" grpId="0"/>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3300" dirty="0" smtClean="0"/>
              <a:t>Plasma Assisted Combustion and Ignition</a:t>
            </a:r>
            <a:br>
              <a:rPr lang="en-US" sz="3300" dirty="0" smtClean="0"/>
            </a:br>
            <a:r>
              <a:rPr lang="en-US" dirty="0" smtClean="0"/>
              <a:t/>
            </a:r>
            <a:br>
              <a:rPr lang="en-US" dirty="0" smtClean="0"/>
            </a:br>
            <a:r>
              <a:rPr lang="en-US" sz="2200" dirty="0" smtClean="0"/>
              <a:t>Direct Control of Flame Behavior and Chemistry</a:t>
            </a:r>
            <a:endParaRPr lang="en-US" sz="2200" dirty="0"/>
          </a:p>
        </p:txBody>
      </p:sp>
      <p:sp>
        <p:nvSpPr>
          <p:cNvPr id="3" name="Subtitle 2"/>
          <p:cNvSpPr>
            <a:spLocks noGrp="1"/>
          </p:cNvSpPr>
          <p:nvPr>
            <p:ph type="subTitle" idx="1"/>
          </p:nvPr>
        </p:nvSpPr>
        <p:spPr>
          <a:xfrm>
            <a:off x="1371600" y="4114800"/>
            <a:ext cx="6400800" cy="1981200"/>
          </a:xfrm>
        </p:spPr>
        <p:txBody>
          <a:bodyPr>
            <a:normAutofit fontScale="85000" lnSpcReduction="20000"/>
          </a:bodyPr>
          <a:lstStyle/>
          <a:p>
            <a:r>
              <a:rPr lang="en-US" dirty="0" smtClean="0"/>
              <a:t>Gabe Xu, Ph.D.</a:t>
            </a:r>
          </a:p>
          <a:p>
            <a:endParaRPr lang="en-US" dirty="0" smtClean="0"/>
          </a:p>
          <a:p>
            <a:r>
              <a:rPr lang="en-US" dirty="0" smtClean="0"/>
              <a:t>Associate Professor</a:t>
            </a:r>
          </a:p>
          <a:p>
            <a:r>
              <a:rPr lang="en-US" dirty="0" smtClean="0"/>
              <a:t>Mechanical and Aerospace Engineering</a:t>
            </a:r>
          </a:p>
          <a:p>
            <a:endParaRPr lang="en-US" dirty="0"/>
          </a:p>
          <a:p>
            <a:r>
              <a:rPr lang="en-US" dirty="0" smtClean="0"/>
              <a:t>February 22, 2019</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Plasma</a:t>
            </a:r>
            <a:endParaRPr lang="en-US" dirty="0"/>
          </a:p>
        </p:txBody>
      </p:sp>
      <p:sp>
        <p:nvSpPr>
          <p:cNvPr id="3" name="Content Placeholder 2"/>
          <p:cNvSpPr>
            <a:spLocks noGrp="1"/>
          </p:cNvSpPr>
          <p:nvPr>
            <p:ph idx="1"/>
          </p:nvPr>
        </p:nvSpPr>
        <p:spPr>
          <a:xfrm>
            <a:off x="228600" y="1143000"/>
            <a:ext cx="4267200" cy="4983163"/>
          </a:xfrm>
        </p:spPr>
        <p:txBody>
          <a:bodyPr>
            <a:normAutofit fontScale="92500"/>
          </a:bodyPr>
          <a:lstStyle/>
          <a:p>
            <a:r>
              <a:rPr lang="en-US" dirty="0" smtClean="0"/>
              <a:t>4</a:t>
            </a:r>
            <a:r>
              <a:rPr lang="en-US" baseline="30000" dirty="0" smtClean="0"/>
              <a:t>th</a:t>
            </a:r>
            <a:r>
              <a:rPr lang="en-US" dirty="0" smtClean="0"/>
              <a:t> state of matter</a:t>
            </a:r>
          </a:p>
          <a:p>
            <a:pPr lvl="1"/>
            <a:r>
              <a:rPr lang="en-US" dirty="0" smtClean="0"/>
              <a:t>~99% of known  universe</a:t>
            </a:r>
          </a:p>
          <a:p>
            <a:r>
              <a:rPr lang="en-US" dirty="0" smtClean="0"/>
              <a:t>Gas with separate positive and negative charged particles</a:t>
            </a:r>
          </a:p>
          <a:p>
            <a:pPr lvl="1"/>
            <a:r>
              <a:rPr lang="en-US" dirty="0" smtClean="0"/>
              <a:t>Electrically conductive</a:t>
            </a:r>
          </a:p>
          <a:p>
            <a:pPr lvl="1"/>
            <a:r>
              <a:rPr lang="en-US" dirty="0" smtClean="0"/>
              <a:t>Responds to external electromagnetic fields</a:t>
            </a:r>
          </a:p>
          <a:p>
            <a:pPr lvl="1"/>
            <a:r>
              <a:rPr lang="en-US" dirty="0" smtClean="0"/>
              <a:t>Obtained by super heating/energizing a gas</a:t>
            </a:r>
          </a:p>
          <a:p>
            <a:pPr marL="0" indent="0">
              <a:buNone/>
            </a:pPr>
            <a:endParaRPr lang="en-US" dirty="0"/>
          </a:p>
        </p:txBody>
      </p:sp>
      <p:sp>
        <p:nvSpPr>
          <p:cNvPr id="5" name="Slide Number Placeholder 4"/>
          <p:cNvSpPr>
            <a:spLocks noGrp="1"/>
          </p:cNvSpPr>
          <p:nvPr>
            <p:ph type="sldNum" sz="quarter" idx="12"/>
          </p:nvPr>
        </p:nvSpPr>
        <p:spPr/>
        <p:txBody>
          <a:bodyPr/>
          <a:lstStyle/>
          <a:p>
            <a:fld id="{2846560C-3B3B-41A5-9E69-CDA11EAB9952}" type="slidenum">
              <a:rPr lang="en-US" smtClean="0"/>
              <a:pPr/>
              <a:t>3</a:t>
            </a:fld>
            <a:endParaRPr lang="en-US"/>
          </a:p>
        </p:txBody>
      </p:sp>
      <p:pic>
        <p:nvPicPr>
          <p:cNvPr id="3074" name="Picture 2" descr="http://www.ucl.ac.uk/mssl/space-plasma-physics/plasma-science/images/sun-earth-connectio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95800" y="1072280"/>
            <a:ext cx="4309430" cy="235672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3.telus.net/sci-fi-tech/media/warpcore.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495800" y="3429000"/>
            <a:ext cx="2354736" cy="25146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upload.wikimedia.org/wikipedia/commons/thumb/1/13/Lightning_over_Oradea_Romania_3.jpg/640px-Lightning_over_Oradea_Romania_3.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6858000" y="3429000"/>
            <a:ext cx="2224985" cy="25146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upload.wikimedia.org/wikipedia/commons/thumb/3/39/M87_jet.jpg/800px-M87_jet.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6648527" y="1065022"/>
            <a:ext cx="2407056" cy="2363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1451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46560C-3B3B-41A5-9E69-CDA11EAB9952}" type="slidenum">
              <a:rPr lang="en-US" smtClean="0"/>
              <a:pPr/>
              <a:t>4</a:t>
            </a:fld>
            <a:endParaRPr lang="en-US"/>
          </a:p>
        </p:txBody>
      </p:sp>
      <p:sp>
        <p:nvSpPr>
          <p:cNvPr id="5" name="Title 7"/>
          <p:cNvSpPr>
            <a:spLocks noGrp="1"/>
          </p:cNvSpPr>
          <p:nvPr>
            <p:ph type="title"/>
          </p:nvPr>
        </p:nvSpPr>
        <p:spPr>
          <a:xfrm>
            <a:off x="228600" y="91440"/>
            <a:ext cx="8686800" cy="731520"/>
          </a:xfrm>
        </p:spPr>
        <p:txBody>
          <a:bodyPr>
            <a:normAutofit fontScale="90000"/>
          </a:bodyPr>
          <a:lstStyle/>
          <a:p>
            <a:r>
              <a:rPr lang="en-US" dirty="0" smtClean="0"/>
              <a:t>Plasma Electrodynamics and Research Lab (PERL)</a:t>
            </a:r>
            <a:endParaRPr lang="en-US" dirty="0"/>
          </a:p>
        </p:txBody>
      </p:sp>
      <p:sp>
        <p:nvSpPr>
          <p:cNvPr id="7" name="TextBox 6"/>
          <p:cNvSpPr txBox="1"/>
          <p:nvPr/>
        </p:nvSpPr>
        <p:spPr>
          <a:xfrm>
            <a:off x="457200" y="1219200"/>
            <a:ext cx="3810000" cy="1200329"/>
          </a:xfrm>
          <a:prstGeom prst="rect">
            <a:avLst/>
          </a:prstGeom>
          <a:noFill/>
        </p:spPr>
        <p:txBody>
          <a:bodyPr wrap="square" rtlCol="0">
            <a:spAutoFit/>
          </a:bodyPr>
          <a:lstStyle/>
          <a:p>
            <a:pPr algn="ctr"/>
            <a:r>
              <a:rPr lang="en-US" b="1" dirty="0" smtClean="0">
                <a:latin typeface="Times New Roman" panose="02020603050405020304" pitchFamily="18" charset="0"/>
                <a:cs typeface="Times New Roman" panose="02020603050405020304" pitchFamily="18" charset="0"/>
              </a:rPr>
              <a:t>Atmospheric Plasma</a:t>
            </a:r>
          </a:p>
          <a:p>
            <a:pPr marL="285750" indent="-285750">
              <a:buFont typeface="Arial" pitchFamily="34" charset="0"/>
              <a:buChar char="•"/>
            </a:pPr>
            <a:r>
              <a:rPr lang="en-US" dirty="0" smtClean="0">
                <a:latin typeface="Times New Roman" panose="02020603050405020304" pitchFamily="18" charset="0"/>
                <a:cs typeface="Times New Roman" panose="02020603050405020304" pitchFamily="18" charset="0"/>
              </a:rPr>
              <a:t>Nanomaterial synthesis</a:t>
            </a:r>
          </a:p>
          <a:p>
            <a:pPr marL="285750" indent="-285750">
              <a:buFont typeface="Arial" pitchFamily="34" charset="0"/>
              <a:buChar char="•"/>
            </a:pPr>
            <a:r>
              <a:rPr lang="en-US" dirty="0" smtClean="0">
                <a:latin typeface="Times New Roman" panose="02020603050405020304" pitchFamily="18" charset="0"/>
                <a:cs typeface="Times New Roman" panose="02020603050405020304" pitchFamily="18" charset="0"/>
              </a:rPr>
              <a:t>Diode pumped laser gain medium</a:t>
            </a:r>
          </a:p>
          <a:p>
            <a:pPr marL="285750" indent="-285750">
              <a:buFont typeface="Arial" pitchFamily="34" charset="0"/>
              <a:buChar char="•"/>
            </a:pPr>
            <a:r>
              <a:rPr lang="en-US" dirty="0" smtClean="0">
                <a:latin typeface="Times New Roman" panose="02020603050405020304" pitchFamily="18" charset="0"/>
                <a:cs typeface="Times New Roman" panose="02020603050405020304" pitchFamily="18" charset="0"/>
              </a:rPr>
              <a:t>Bio and soft material treatment</a:t>
            </a:r>
          </a:p>
        </p:txBody>
      </p:sp>
      <p:pic>
        <p:nvPicPr>
          <p:cNvPr id="8" name="Picture 7" descr="F:\Images\051116\CarbonM_007_e.tif"/>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381000" y="2663094"/>
            <a:ext cx="1863674" cy="1491147"/>
          </a:xfrm>
          <a:prstGeom prst="rect">
            <a:avLst/>
          </a:prstGeom>
          <a:noFill/>
          <a:ln>
            <a:noFill/>
          </a:ln>
        </p:spPr>
      </p:pic>
      <p:grpSp>
        <p:nvGrpSpPr>
          <p:cNvPr id="15" name="Group 14"/>
          <p:cNvGrpSpPr/>
          <p:nvPr/>
        </p:nvGrpSpPr>
        <p:grpSpPr>
          <a:xfrm>
            <a:off x="6148667" y="4640859"/>
            <a:ext cx="2766733" cy="1334020"/>
            <a:chOff x="4794232" y="4800598"/>
            <a:chExt cx="2766733" cy="1334020"/>
          </a:xfrm>
        </p:grpSpPr>
        <p:pic>
          <p:nvPicPr>
            <p:cNvPr id="10" name="Picture 9"/>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172200" y="4800598"/>
              <a:ext cx="1388765" cy="1334019"/>
            </a:xfrm>
            <a:prstGeom prst="rect">
              <a:avLst/>
            </a:prstGeom>
          </p:spPr>
        </p:pic>
        <p:pic>
          <p:nvPicPr>
            <p:cNvPr id="11" name="Picture 10"/>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4794232" y="4800599"/>
              <a:ext cx="1318441" cy="1334019"/>
            </a:xfrm>
            <a:prstGeom prst="rect">
              <a:avLst/>
            </a:prstGeom>
          </p:spPr>
        </p:pic>
      </p:grpSp>
      <p:pic>
        <p:nvPicPr>
          <p:cNvPr id="13" name="Picture 12"/>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4114800" y="1259546"/>
            <a:ext cx="2979258" cy="2204248"/>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442714" y="2475982"/>
            <a:ext cx="2666911" cy="1489933"/>
          </a:xfrm>
          <a:prstGeom prst="rect">
            <a:avLst/>
          </a:prstGeom>
        </p:spPr>
      </p:pic>
      <p:pic>
        <p:nvPicPr>
          <p:cNvPr id="16" name="Picture 15"/>
          <p:cNvPicPr/>
          <p:nvPr/>
        </p:nvPicPr>
        <p:blipFill rotWithShape="1">
          <a:blip r:embed="rId7" cstate="hqprint">
            <a:extLst>
              <a:ext uri="{28A0092B-C50C-407E-A947-70E740481C1C}">
                <a14:useLocalDpi xmlns:a14="http://schemas.microsoft.com/office/drawing/2010/main"/>
              </a:ext>
            </a:extLst>
          </a:blip>
          <a:srcRect/>
          <a:stretch/>
        </p:blipFill>
        <p:spPr bwMode="auto">
          <a:xfrm>
            <a:off x="228599" y="4306917"/>
            <a:ext cx="5770665" cy="2067766"/>
          </a:xfrm>
          <a:prstGeom prst="rect">
            <a:avLst/>
          </a:prstGeom>
          <a:noFill/>
          <a:ln>
            <a:noFill/>
          </a:ln>
        </p:spPr>
      </p:pic>
    </p:spTree>
    <p:extLst>
      <p:ext uri="{BB962C8B-B14F-4D97-AF65-F5344CB8AC3E}">
        <p14:creationId xmlns:p14="http://schemas.microsoft.com/office/powerpoint/2010/main" val="7322297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846560C-3B3B-41A5-9E69-CDA11EAB9952}" type="slidenum">
              <a:rPr lang="en-US" smtClean="0"/>
              <a:pPr/>
              <a:t>5</a:t>
            </a:fld>
            <a:endParaRPr lang="en-US"/>
          </a:p>
        </p:txBody>
      </p:sp>
      <p:sp>
        <p:nvSpPr>
          <p:cNvPr id="6" name="TextBox 5"/>
          <p:cNvSpPr txBox="1"/>
          <p:nvPr/>
        </p:nvSpPr>
        <p:spPr>
          <a:xfrm>
            <a:off x="457200" y="1006046"/>
            <a:ext cx="3276600" cy="923330"/>
          </a:xfrm>
          <a:prstGeom prst="rect">
            <a:avLst/>
          </a:prstGeom>
          <a:noFill/>
        </p:spPr>
        <p:txBody>
          <a:bodyPr wrap="square" rtlCol="0">
            <a:spAutoFit/>
          </a:bodyPr>
          <a:lstStyle/>
          <a:p>
            <a:pPr algn="ctr"/>
            <a:r>
              <a:rPr lang="en-US" b="1" dirty="0" smtClean="0">
                <a:latin typeface="Times New Roman" panose="02020603050405020304" pitchFamily="18" charset="0"/>
                <a:cs typeface="Times New Roman" panose="02020603050405020304" pitchFamily="18" charset="0"/>
              </a:rPr>
              <a:t>Miniature electric propulsion</a:t>
            </a:r>
          </a:p>
          <a:p>
            <a:pPr marL="285750" indent="-285750">
              <a:buFont typeface="Arial" pitchFamily="34" charset="0"/>
              <a:buChar char="•"/>
            </a:pPr>
            <a:r>
              <a:rPr lang="en-US" dirty="0" smtClean="0">
                <a:latin typeface="Times New Roman" panose="02020603050405020304" pitchFamily="18" charset="0"/>
                <a:cs typeface="Times New Roman" panose="02020603050405020304" pitchFamily="18" charset="0"/>
              </a:rPr>
              <a:t>Split-ring resonator ion engine</a:t>
            </a:r>
          </a:p>
          <a:p>
            <a:pPr marL="285750" indent="-285750">
              <a:buFont typeface="Arial" pitchFamily="34" charset="0"/>
              <a:buChar char="•"/>
            </a:pPr>
            <a:r>
              <a:rPr lang="en-US" dirty="0" smtClean="0">
                <a:latin typeface="Times New Roman" panose="02020603050405020304" pitchFamily="18" charset="0"/>
                <a:cs typeface="Times New Roman" panose="02020603050405020304" pitchFamily="18" charset="0"/>
              </a:rPr>
              <a:t>Use 3D printing for EP</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39399" y="2066232"/>
            <a:ext cx="1477744" cy="1343404"/>
          </a:xfrm>
          <a:prstGeom prst="rect">
            <a:avLst/>
          </a:prstGeom>
        </p:spPr>
      </p:pic>
      <p:sp>
        <p:nvSpPr>
          <p:cNvPr id="8" name="Title 7"/>
          <p:cNvSpPr>
            <a:spLocks noGrp="1"/>
          </p:cNvSpPr>
          <p:nvPr>
            <p:ph type="title"/>
          </p:nvPr>
        </p:nvSpPr>
        <p:spPr>
          <a:xfrm>
            <a:off x="308919" y="91440"/>
            <a:ext cx="8526162" cy="731520"/>
          </a:xfrm>
        </p:spPr>
        <p:txBody>
          <a:bodyPr>
            <a:normAutofit fontScale="90000"/>
          </a:bodyPr>
          <a:lstStyle/>
          <a:p>
            <a:r>
              <a:rPr lang="en-US" dirty="0" smtClean="0"/>
              <a:t>Plasma Electrodynamics and Research Lab (PERL)</a:t>
            </a:r>
            <a:endParaRPr lang="en-US" dirty="0"/>
          </a:p>
        </p:txBody>
      </p:sp>
      <p:pic>
        <p:nvPicPr>
          <p:cNvPr id="4" name="Picture 3"/>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848822" y="2073826"/>
            <a:ext cx="2304310" cy="1343404"/>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486133" y="3209232"/>
            <a:ext cx="1676400" cy="1255202"/>
          </a:xfrm>
          <a:prstGeom prst="rect">
            <a:avLst/>
          </a:prstGeom>
        </p:spPr>
      </p:pic>
      <p:sp>
        <p:nvSpPr>
          <p:cNvPr id="13" name="TextBox 12"/>
          <p:cNvSpPr txBox="1"/>
          <p:nvPr/>
        </p:nvSpPr>
        <p:spPr>
          <a:xfrm>
            <a:off x="4994905" y="1009471"/>
            <a:ext cx="3840176" cy="923330"/>
          </a:xfrm>
          <a:prstGeom prst="rect">
            <a:avLst/>
          </a:prstGeom>
          <a:noFill/>
        </p:spPr>
        <p:txBody>
          <a:bodyPr wrap="square" rtlCol="0">
            <a:spAutoFit/>
          </a:bodyPr>
          <a:lstStyle/>
          <a:p>
            <a:pPr algn="ctr"/>
            <a:r>
              <a:rPr lang="en-US" b="1" dirty="0" smtClean="0">
                <a:latin typeface="Times New Roman" panose="02020603050405020304" pitchFamily="18" charset="0"/>
                <a:cs typeface="Times New Roman" panose="02020603050405020304" pitchFamily="18" charset="0"/>
              </a:rPr>
              <a:t>Plasma Assisted Combustion (PAC)</a:t>
            </a:r>
          </a:p>
          <a:p>
            <a:pPr marL="285750" indent="-285750">
              <a:buFont typeface="Arial" pitchFamily="34" charset="0"/>
              <a:buChar char="•"/>
            </a:pPr>
            <a:r>
              <a:rPr lang="en-US" dirty="0" smtClean="0">
                <a:latin typeface="Times New Roman" panose="02020603050405020304" pitchFamily="18" charset="0"/>
                <a:cs typeface="Times New Roman" panose="02020603050405020304" pitchFamily="18" charset="0"/>
              </a:rPr>
              <a:t>Electric field flame response</a:t>
            </a:r>
          </a:p>
          <a:p>
            <a:pPr marL="285750" indent="-285750">
              <a:buFont typeface="Arial" pitchFamily="34" charset="0"/>
              <a:buChar char="•"/>
            </a:pPr>
            <a:r>
              <a:rPr lang="en-US" dirty="0" smtClean="0">
                <a:latin typeface="Times New Roman" panose="02020603050405020304" pitchFamily="18" charset="0"/>
                <a:cs typeface="Times New Roman" panose="02020603050405020304" pitchFamily="18" charset="0"/>
              </a:rPr>
              <a:t>Instability damping</a:t>
            </a:r>
          </a:p>
        </p:txBody>
      </p:sp>
      <p:pic>
        <p:nvPicPr>
          <p:cNvPr id="14" name="Picture 13"/>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050370" y="4652908"/>
            <a:ext cx="2378630" cy="1672922"/>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611989" y="2005070"/>
            <a:ext cx="3128963" cy="1906316"/>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185920" y="4240928"/>
            <a:ext cx="2667000" cy="2000250"/>
          </a:xfrm>
          <a:prstGeom prst="rect">
            <a:avLst/>
          </a:prstGeom>
        </p:spPr>
      </p:pic>
      <p:grpSp>
        <p:nvGrpSpPr>
          <p:cNvPr id="19" name="Group 18"/>
          <p:cNvGrpSpPr/>
          <p:nvPr/>
        </p:nvGrpSpPr>
        <p:grpSpPr>
          <a:xfrm>
            <a:off x="5542280" y="4263788"/>
            <a:ext cx="3505200" cy="671830"/>
            <a:chOff x="0" y="1905000"/>
            <a:chExt cx="9144000" cy="1752600"/>
          </a:xfrm>
        </p:grpSpPr>
        <p:pic>
          <p:nvPicPr>
            <p:cNvPr id="17" name="Picture 16"/>
            <p:cNvPicPr>
              <a:picLocks noChangeAspect="1"/>
            </p:cNvPicPr>
            <p:nvPr/>
          </p:nvPicPr>
          <p:blipFill rotWithShape="1">
            <a:blip r:embed="rId9" cstate="hqprint">
              <a:extLst>
                <a:ext uri="{28A0092B-C50C-407E-A947-70E740481C1C}">
                  <a14:useLocalDpi xmlns:a14="http://schemas.microsoft.com/office/drawing/2010/main"/>
                </a:ext>
              </a:extLst>
            </a:blip>
            <a:srcRect/>
            <a:stretch/>
          </p:blipFill>
          <p:spPr>
            <a:xfrm>
              <a:off x="0" y="1905000"/>
              <a:ext cx="9144000" cy="1752600"/>
            </a:xfrm>
            <a:prstGeom prst="rect">
              <a:avLst/>
            </a:prstGeom>
          </p:spPr>
        </p:pic>
        <p:pic>
          <p:nvPicPr>
            <p:cNvPr id="18" name="Picture 17"/>
            <p:cNvPicPr>
              <a:picLocks noChangeAspect="1"/>
            </p:cNvPicPr>
            <p:nvPr/>
          </p:nvPicPr>
          <p:blipFill rotWithShape="1">
            <a:blip r:embed="rId10" cstate="hqprint">
              <a:extLst>
                <a:ext uri="{28A0092B-C50C-407E-A947-70E740481C1C}">
                  <a14:useLocalDpi xmlns:a14="http://schemas.microsoft.com/office/drawing/2010/main"/>
                </a:ext>
              </a:extLst>
            </a:blip>
            <a:srcRect/>
            <a:stretch/>
          </p:blipFill>
          <p:spPr>
            <a:xfrm>
              <a:off x="6248400" y="2743199"/>
              <a:ext cx="914400" cy="310129"/>
            </a:xfrm>
            <a:prstGeom prst="rect">
              <a:avLst/>
            </a:prstGeom>
          </p:spPr>
        </p:pic>
      </p:grpSp>
    </p:spTree>
    <p:extLst>
      <p:ext uri="{BB962C8B-B14F-4D97-AF65-F5344CB8AC3E}">
        <p14:creationId xmlns:p14="http://schemas.microsoft.com/office/powerpoint/2010/main" val="29585272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Combustion Chemistry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Combustion is simply reaction of molecules that produce heat</a:t>
            </a:r>
          </a:p>
          <a:p>
            <a:pPr marL="0" indent="0" algn="ctr">
              <a:buNone/>
            </a:pPr>
            <a:r>
              <a:rPr lang="en-US" dirty="0" smtClean="0"/>
              <a:t>CH</a:t>
            </a:r>
            <a:r>
              <a:rPr lang="en-US" baseline="-25000" dirty="0" smtClean="0"/>
              <a:t>4</a:t>
            </a:r>
            <a:r>
              <a:rPr lang="en-US" dirty="0" smtClean="0"/>
              <a:t> + 2O</a:t>
            </a:r>
            <a:r>
              <a:rPr lang="en-US" baseline="-25000" dirty="0" smtClean="0"/>
              <a:t>2</a:t>
            </a:r>
            <a:r>
              <a:rPr lang="en-US" dirty="0" smtClean="0"/>
              <a:t> → CO</a:t>
            </a:r>
            <a:r>
              <a:rPr lang="en-US" baseline="-25000" dirty="0" smtClean="0"/>
              <a:t>2</a:t>
            </a:r>
            <a:r>
              <a:rPr lang="en-US" dirty="0" smtClean="0"/>
              <a:t> + 2H</a:t>
            </a:r>
            <a:r>
              <a:rPr lang="en-US" baseline="-25000" dirty="0" smtClean="0"/>
              <a:t>2</a:t>
            </a:r>
            <a:r>
              <a:rPr lang="en-US" dirty="0" smtClean="0"/>
              <a:t>O + heat</a:t>
            </a:r>
          </a:p>
          <a:p>
            <a:pPr lvl="1"/>
            <a:r>
              <a:rPr lang="en-US" dirty="0" smtClean="0"/>
              <a:t>But not actually that direct. Actually bunch of smaller reactions</a:t>
            </a:r>
          </a:p>
          <a:p>
            <a:pPr lvl="1"/>
            <a:r>
              <a:rPr lang="en-US" dirty="0"/>
              <a:t>O</a:t>
            </a:r>
            <a:r>
              <a:rPr lang="en-US" baseline="-25000" dirty="0"/>
              <a:t>2</a:t>
            </a:r>
            <a:r>
              <a:rPr lang="en-US" dirty="0"/>
              <a:t> → 2O</a:t>
            </a:r>
            <a:endParaRPr lang="en-US" dirty="0" smtClean="0"/>
          </a:p>
          <a:p>
            <a:pPr lvl="1"/>
            <a:r>
              <a:rPr lang="en-US" dirty="0" smtClean="0"/>
              <a:t>CH</a:t>
            </a:r>
            <a:r>
              <a:rPr lang="en-US" baseline="-25000" dirty="0" smtClean="0"/>
              <a:t>4</a:t>
            </a:r>
            <a:r>
              <a:rPr lang="en-US" dirty="0" smtClean="0"/>
              <a:t> + O → OH + CH</a:t>
            </a:r>
            <a:r>
              <a:rPr lang="en-US" baseline="-25000" dirty="0" smtClean="0"/>
              <a:t>3</a:t>
            </a:r>
            <a:endParaRPr lang="en-US" dirty="0" smtClean="0"/>
          </a:p>
          <a:p>
            <a:r>
              <a:rPr lang="en-US" dirty="0" smtClean="0"/>
              <a:t>Reaction controlled by temperature, pressure, and concentrations of species</a:t>
            </a:r>
          </a:p>
          <a:p>
            <a:pPr lvl="1"/>
            <a:r>
              <a:rPr lang="en-US" dirty="0" smtClean="0"/>
              <a:t>Normally you can only control T and P, but with plasma, can possibly control species</a:t>
            </a:r>
            <a:endParaRPr lang="en-US" dirty="0"/>
          </a:p>
        </p:txBody>
      </p:sp>
      <p:sp>
        <p:nvSpPr>
          <p:cNvPr id="4" name="Slide Number Placeholder 3"/>
          <p:cNvSpPr>
            <a:spLocks noGrp="1"/>
          </p:cNvSpPr>
          <p:nvPr>
            <p:ph type="sldNum" sz="quarter" idx="12"/>
          </p:nvPr>
        </p:nvSpPr>
        <p:spPr/>
        <p:txBody>
          <a:bodyPr/>
          <a:lstStyle/>
          <a:p>
            <a:fld id="{2846560C-3B3B-41A5-9E69-CDA11EAB9952}" type="slidenum">
              <a:rPr lang="en-US" smtClean="0"/>
              <a:pPr/>
              <a:t>6</a:t>
            </a:fld>
            <a:endParaRPr lang="en-US"/>
          </a:p>
        </p:txBody>
      </p:sp>
    </p:spTree>
    <p:extLst>
      <p:ext uri="{BB962C8B-B14F-4D97-AF65-F5344CB8AC3E}">
        <p14:creationId xmlns:p14="http://schemas.microsoft.com/office/powerpoint/2010/main" val="2134234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PAC and PAI</a:t>
            </a:r>
            <a:endParaRPr lang="en-US" dirty="0"/>
          </a:p>
        </p:txBody>
      </p:sp>
      <p:sp>
        <p:nvSpPr>
          <p:cNvPr id="6" name="Content Placeholder 5"/>
          <p:cNvSpPr>
            <a:spLocks noGrp="1"/>
          </p:cNvSpPr>
          <p:nvPr>
            <p:ph idx="1"/>
          </p:nvPr>
        </p:nvSpPr>
        <p:spPr>
          <a:xfrm>
            <a:off x="468086" y="1447800"/>
            <a:ext cx="5453212" cy="2769235"/>
          </a:xfrm>
        </p:spPr>
        <p:txBody>
          <a:bodyPr>
            <a:normAutofit fontScale="70000" lnSpcReduction="20000"/>
          </a:bodyPr>
          <a:lstStyle/>
          <a:p>
            <a:r>
              <a:rPr lang="en-US" dirty="0" smtClean="0"/>
              <a:t>Hydrocarbon flames naturally generate charged particles</a:t>
            </a:r>
          </a:p>
          <a:p>
            <a:pPr lvl="1"/>
            <a:r>
              <a:rPr lang="en-US" dirty="0" smtClean="0"/>
              <a:t>Flames considered weakly ionized plasma</a:t>
            </a:r>
          </a:p>
          <a:p>
            <a:r>
              <a:rPr lang="en-US" dirty="0" smtClean="0"/>
              <a:t>2 ways to affect combustion</a:t>
            </a:r>
          </a:p>
          <a:p>
            <a:pPr lvl="1"/>
            <a:r>
              <a:rPr lang="en-US" dirty="0" smtClean="0"/>
              <a:t>Passive: Use existing ions and electrons </a:t>
            </a:r>
          </a:p>
          <a:p>
            <a:pPr lvl="1"/>
            <a:r>
              <a:rPr lang="en-US" dirty="0" smtClean="0"/>
              <a:t>Active: Generate additional ion, electrons, and neutral species (O, OH, </a:t>
            </a:r>
            <a:r>
              <a:rPr lang="en-US" dirty="0" err="1" smtClean="0"/>
              <a:t>etc</a:t>
            </a:r>
            <a:r>
              <a:rPr lang="en-US" dirty="0" smtClean="0"/>
              <a:t>)</a:t>
            </a:r>
          </a:p>
        </p:txBody>
      </p:sp>
      <p:sp>
        <p:nvSpPr>
          <p:cNvPr id="4" name="Slide Number Placeholder 3"/>
          <p:cNvSpPr>
            <a:spLocks noGrp="1"/>
          </p:cNvSpPr>
          <p:nvPr>
            <p:ph type="sldNum" sz="quarter" idx="12"/>
          </p:nvPr>
        </p:nvSpPr>
        <p:spPr/>
        <p:txBody>
          <a:bodyPr/>
          <a:lstStyle/>
          <a:p>
            <a:fld id="{2846560C-3B3B-41A5-9E69-CDA11EAB9952}" type="slidenum">
              <a:rPr lang="en-US" smtClean="0"/>
              <a:pPr/>
              <a:t>7</a:t>
            </a:fld>
            <a:endParaRPr lang="en-US"/>
          </a:p>
        </p:txBody>
      </p:sp>
      <p:pic>
        <p:nvPicPr>
          <p:cNvPr id="7" name="Picture 6" descr="Fig01"/>
          <p:cNvPicPr/>
          <p:nvPr/>
        </p:nvPicPr>
        <p:blipFill rotWithShape="1">
          <a:blip r:embed="rId2" cstate="print">
            <a:extLst>
              <a:ext uri="{28A0092B-C50C-407E-A947-70E740481C1C}">
                <a14:useLocalDpi xmlns:a14="http://schemas.microsoft.com/office/drawing/2010/main"/>
              </a:ext>
            </a:extLst>
          </a:blip>
          <a:srcRect b="13866"/>
          <a:stretch/>
        </p:blipFill>
        <p:spPr bwMode="auto">
          <a:xfrm>
            <a:off x="6324600" y="2832417"/>
            <a:ext cx="2784398" cy="3556216"/>
          </a:xfrm>
          <a:prstGeom prst="rect">
            <a:avLst/>
          </a:prstGeom>
          <a:noFill/>
        </p:spPr>
      </p:pic>
      <p:pic>
        <p:nvPicPr>
          <p:cNvPr id="8" name="Picture 7"/>
          <p:cNvPicPr/>
          <p:nvPr/>
        </p:nvPicPr>
        <p:blipFill>
          <a:blip r:embed="rId3">
            <a:extLst>
              <a:ext uri="{28A0092B-C50C-407E-A947-70E740481C1C}">
                <a14:useLocalDpi xmlns:a14="http://schemas.microsoft.com/office/drawing/2010/main"/>
              </a:ext>
            </a:extLst>
          </a:blip>
          <a:srcRect/>
          <a:stretch>
            <a:fillRect/>
          </a:stretch>
        </p:blipFill>
        <p:spPr bwMode="auto">
          <a:xfrm>
            <a:off x="5908598" y="1066800"/>
            <a:ext cx="3200400" cy="2753995"/>
          </a:xfrm>
          <a:prstGeom prst="rect">
            <a:avLst/>
          </a:prstGeom>
          <a:noFill/>
        </p:spPr>
      </p:pic>
      <p:pic>
        <p:nvPicPr>
          <p:cNvPr id="9" name="Picture 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792335" y="4325120"/>
            <a:ext cx="3128963" cy="1906316"/>
          </a:xfrm>
          <a:prstGeom prst="rect">
            <a:avLst/>
          </a:prstGeom>
        </p:spPr>
      </p:pic>
      <p:pic>
        <p:nvPicPr>
          <p:cNvPr id="41" name="Picture 40"/>
          <p:cNvPicPr/>
          <p:nvPr/>
        </p:nvPicPr>
        <p:blipFill>
          <a:blip r:embed="rId5">
            <a:extLst>
              <a:ext uri="{28A0092B-C50C-407E-A947-70E740481C1C}">
                <a14:useLocalDpi xmlns:a14="http://schemas.microsoft.com/office/drawing/2010/main"/>
              </a:ext>
            </a:extLst>
          </a:blip>
          <a:stretch>
            <a:fillRect/>
          </a:stretch>
        </p:blipFill>
        <p:spPr>
          <a:xfrm>
            <a:off x="151065" y="4053522"/>
            <a:ext cx="2514600" cy="2286000"/>
          </a:xfrm>
          <a:prstGeom prst="rect">
            <a:avLst/>
          </a:prstGeom>
        </p:spPr>
      </p:pic>
    </p:spTree>
    <p:extLst>
      <p:ext uri="{BB962C8B-B14F-4D97-AF65-F5344CB8AC3E}">
        <p14:creationId xmlns:p14="http://schemas.microsoft.com/office/powerpoint/2010/main" val="694863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500"/>
                                        <p:tgtEl>
                                          <p:spTgt spid="6">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500"/>
                                        <p:tgtEl>
                                          <p:spTgt spid="41"/>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500"/>
                                        <p:tgtEl>
                                          <p:spTgt spid="6">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 Field Damping of Instabilities</a:t>
            </a:r>
            <a:endParaRPr lang="en-US" dirty="0"/>
          </a:p>
        </p:txBody>
      </p:sp>
      <p:sp>
        <p:nvSpPr>
          <p:cNvPr id="3" name="Content Placeholder 2"/>
          <p:cNvSpPr>
            <a:spLocks noGrp="1"/>
          </p:cNvSpPr>
          <p:nvPr>
            <p:ph idx="1"/>
          </p:nvPr>
        </p:nvSpPr>
        <p:spPr>
          <a:xfrm>
            <a:off x="468086" y="1219200"/>
            <a:ext cx="4256314" cy="2743199"/>
          </a:xfrm>
        </p:spPr>
        <p:txBody>
          <a:bodyPr>
            <a:normAutofit fontScale="70000" lnSpcReduction="20000"/>
          </a:bodyPr>
          <a:lstStyle/>
          <a:p>
            <a:r>
              <a:rPr lang="en-US" dirty="0" smtClean="0"/>
              <a:t>Combustion instabilities potentially damaging to engines</a:t>
            </a:r>
          </a:p>
          <a:p>
            <a:r>
              <a:rPr lang="en-US" dirty="0" smtClean="0"/>
              <a:t>Thermoacoustic instabilities couple flame dynamics to chamber acoustics</a:t>
            </a:r>
          </a:p>
          <a:p>
            <a:pPr lvl="1"/>
            <a:r>
              <a:rPr lang="en-US" dirty="0" smtClean="0"/>
              <a:t>Most damping mechanism affect acoustics or fluid flow</a:t>
            </a:r>
          </a:p>
          <a:p>
            <a:pPr lvl="1"/>
            <a:r>
              <a:rPr lang="en-US" dirty="0" smtClean="0"/>
              <a:t>What about heat release fluctuations? (chemistry) </a:t>
            </a:r>
            <a:endParaRPr lang="en-US" dirty="0"/>
          </a:p>
        </p:txBody>
      </p:sp>
      <p:sp>
        <p:nvSpPr>
          <p:cNvPr id="4" name="Slide Number Placeholder 3"/>
          <p:cNvSpPr>
            <a:spLocks noGrp="1"/>
          </p:cNvSpPr>
          <p:nvPr>
            <p:ph type="sldNum" sz="quarter" idx="12"/>
          </p:nvPr>
        </p:nvSpPr>
        <p:spPr/>
        <p:txBody>
          <a:bodyPr/>
          <a:lstStyle/>
          <a:p>
            <a:fld id="{2846560C-3B3B-41A5-9E69-CDA11EAB9952}" type="slidenum">
              <a:rPr lang="en-US" smtClean="0"/>
              <a:pPr/>
              <a:t>8</a:t>
            </a:fld>
            <a:endParaRPr lang="en-US"/>
          </a:p>
        </p:txBody>
      </p:sp>
      <p:pic>
        <p:nvPicPr>
          <p:cNvPr id="3074" name="Picture 2" descr="Related imag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181600" y="1109219"/>
            <a:ext cx="3931920" cy="18168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242560" y="3161083"/>
            <a:ext cx="4343400" cy="276999"/>
          </a:xfrm>
          <a:prstGeom prst="rect">
            <a:avLst/>
          </a:prstGeom>
          <a:noFill/>
        </p:spPr>
        <p:txBody>
          <a:bodyPr wrap="square" rtlCol="0">
            <a:spAutoFit/>
          </a:bodyPr>
          <a:lstStyle/>
          <a:p>
            <a:r>
              <a:rPr lang="en-US" sz="1200" dirty="0" smtClean="0"/>
              <a:t>(</a:t>
            </a:r>
            <a:r>
              <a:rPr lang="en-US" sz="1200" dirty="0" err="1" smtClean="0"/>
              <a:t>Lieuwen</a:t>
            </a:r>
            <a:r>
              <a:rPr lang="en-US" sz="1200" dirty="0" smtClean="0"/>
              <a:t> and Yang, </a:t>
            </a:r>
            <a:r>
              <a:rPr lang="en-US" sz="1200" dirty="0" err="1" smtClean="0"/>
              <a:t>Prog</a:t>
            </a:r>
            <a:r>
              <a:rPr lang="en-US" sz="1200" dirty="0" smtClean="0"/>
              <a:t>. Astro. &amp; Aero., 2005)</a:t>
            </a:r>
            <a:endParaRPr lang="en-US" sz="1200" dirty="0"/>
          </a:p>
        </p:txBody>
      </p:sp>
      <p:pic>
        <p:nvPicPr>
          <p:cNvPr id="6" name="Picture 5"/>
          <p:cNvPicPr>
            <a:picLocks noChangeAspect="1"/>
          </p:cNvPicPr>
          <p:nvPr/>
        </p:nvPicPr>
        <p:blipFill>
          <a:blip r:embed="rId3"/>
          <a:stretch>
            <a:fillRect/>
          </a:stretch>
        </p:blipFill>
        <p:spPr>
          <a:xfrm>
            <a:off x="5242560" y="3735296"/>
            <a:ext cx="3448050" cy="2218960"/>
          </a:xfrm>
          <a:prstGeom prst="rect">
            <a:avLst/>
          </a:prstGeom>
        </p:spPr>
      </p:pic>
      <p:sp>
        <p:nvSpPr>
          <p:cNvPr id="7" name="TextBox 6"/>
          <p:cNvSpPr txBox="1"/>
          <p:nvPr/>
        </p:nvSpPr>
        <p:spPr>
          <a:xfrm>
            <a:off x="5562600" y="6021445"/>
            <a:ext cx="3176382" cy="276999"/>
          </a:xfrm>
          <a:prstGeom prst="rect">
            <a:avLst/>
          </a:prstGeom>
          <a:noFill/>
        </p:spPr>
        <p:txBody>
          <a:bodyPr wrap="none" rtlCol="0">
            <a:spAutoFit/>
          </a:bodyPr>
          <a:lstStyle/>
          <a:p>
            <a:r>
              <a:rPr lang="en-US" sz="1200" dirty="0" smtClean="0"/>
              <a:t>(Yang and Anderson, </a:t>
            </a:r>
            <a:r>
              <a:rPr lang="en-US" sz="1200" dirty="0" err="1" smtClean="0"/>
              <a:t>Prog</a:t>
            </a:r>
            <a:r>
              <a:rPr lang="en-US" sz="1200" dirty="0" smtClean="0"/>
              <a:t>. Astro. &amp; Aero., 1995)</a:t>
            </a:r>
            <a:endParaRPr lang="en-US" sz="1200" dirty="0"/>
          </a:p>
        </p:txBody>
      </p:sp>
      <p:pic>
        <p:nvPicPr>
          <p:cNvPr id="8" name="Picture 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28600" y="4115335"/>
            <a:ext cx="4267200" cy="2152629"/>
          </a:xfrm>
          <a:prstGeom prst="rect">
            <a:avLst/>
          </a:prstGeom>
        </p:spPr>
      </p:pic>
      <p:sp>
        <p:nvSpPr>
          <p:cNvPr id="12" name="Arc 11"/>
          <p:cNvSpPr/>
          <p:nvPr/>
        </p:nvSpPr>
        <p:spPr>
          <a:xfrm>
            <a:off x="762000" y="3467367"/>
            <a:ext cx="990600" cy="1561833"/>
          </a:xfrm>
          <a:prstGeom prst="arc">
            <a:avLst>
              <a:gd name="adj1" fmla="val 10316943"/>
              <a:gd name="adj2" fmla="val 16105695"/>
            </a:avLst>
          </a:prstGeom>
          <a:ln w="19050">
            <a:solidFill>
              <a:srgbClr val="C00000"/>
            </a:solidFill>
            <a:headEnd type="triangl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grpSp>
        <p:nvGrpSpPr>
          <p:cNvPr id="22" name="Group 21"/>
          <p:cNvGrpSpPr/>
          <p:nvPr/>
        </p:nvGrpSpPr>
        <p:grpSpPr>
          <a:xfrm>
            <a:off x="3149600" y="2926037"/>
            <a:ext cx="1897232" cy="3136097"/>
            <a:chOff x="3149600" y="2926037"/>
            <a:chExt cx="1897232" cy="3136097"/>
          </a:xfrm>
        </p:grpSpPr>
        <p:cxnSp>
          <p:nvCxnSpPr>
            <p:cNvPr id="15" name="Straight Arrow Connector 14"/>
            <p:cNvCxnSpPr/>
            <p:nvPr/>
          </p:nvCxnSpPr>
          <p:spPr>
            <a:xfrm flipH="1">
              <a:off x="4098216" y="2926037"/>
              <a:ext cx="321384" cy="1432602"/>
            </a:xfrm>
            <a:prstGeom prst="straightConnector1">
              <a:avLst/>
            </a:prstGeom>
            <a:ln w="19050">
              <a:solidFill>
                <a:srgbClr val="0000C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Freeform 17"/>
            <p:cNvSpPr/>
            <p:nvPr/>
          </p:nvSpPr>
          <p:spPr>
            <a:xfrm>
              <a:off x="3149600" y="2943770"/>
              <a:ext cx="1897232" cy="3118364"/>
            </a:xfrm>
            <a:custGeom>
              <a:avLst/>
              <a:gdLst>
                <a:gd name="connsiteX0" fmla="*/ 1275644 w 1897232"/>
                <a:gd name="connsiteY0" fmla="*/ 0 h 2912533"/>
                <a:gd name="connsiteX1" fmla="*/ 1896533 w 1897232"/>
                <a:gd name="connsiteY1" fmla="*/ 1625600 h 2912533"/>
                <a:gd name="connsiteX2" fmla="*/ 1365956 w 1897232"/>
                <a:gd name="connsiteY2" fmla="*/ 2720622 h 2912533"/>
                <a:gd name="connsiteX3" fmla="*/ 0 w 1897232"/>
                <a:gd name="connsiteY3" fmla="*/ 2912533 h 2912533"/>
              </a:gdLst>
              <a:ahLst/>
              <a:cxnLst>
                <a:cxn ang="0">
                  <a:pos x="connsiteX0" y="connsiteY0"/>
                </a:cxn>
                <a:cxn ang="0">
                  <a:pos x="connsiteX1" y="connsiteY1"/>
                </a:cxn>
                <a:cxn ang="0">
                  <a:pos x="connsiteX2" y="connsiteY2"/>
                </a:cxn>
                <a:cxn ang="0">
                  <a:pos x="connsiteX3" y="connsiteY3"/>
                </a:cxn>
              </a:cxnLst>
              <a:rect l="l" t="t" r="r" b="b"/>
              <a:pathLst>
                <a:path w="1897232" h="2912533">
                  <a:moveTo>
                    <a:pt x="1275644" y="0"/>
                  </a:moveTo>
                  <a:cubicBezTo>
                    <a:pt x="1578562" y="586081"/>
                    <a:pt x="1881481" y="1172163"/>
                    <a:pt x="1896533" y="1625600"/>
                  </a:cubicBezTo>
                  <a:cubicBezTo>
                    <a:pt x="1911585" y="2079037"/>
                    <a:pt x="1682045" y="2506133"/>
                    <a:pt x="1365956" y="2720622"/>
                  </a:cubicBezTo>
                  <a:cubicBezTo>
                    <a:pt x="1049867" y="2935111"/>
                    <a:pt x="314207" y="2886192"/>
                    <a:pt x="0" y="2912533"/>
                  </a:cubicBezTo>
                </a:path>
              </a:pathLst>
            </a:custGeom>
            <a:noFill/>
            <a:ln w="19050">
              <a:solidFill>
                <a:srgbClr val="0000CC"/>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34071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Instability Damping in </a:t>
            </a:r>
            <a:r>
              <a:rPr lang="en-US" dirty="0" err="1" smtClean="0"/>
              <a:t>Rijke</a:t>
            </a:r>
            <a:r>
              <a:rPr lang="en-US" dirty="0" smtClean="0"/>
              <a:t> Tube</a:t>
            </a:r>
            <a:endParaRPr lang="en-US" dirty="0"/>
          </a:p>
        </p:txBody>
      </p:sp>
      <p:sp>
        <p:nvSpPr>
          <p:cNvPr id="4" name="Slide Number Placeholder 3"/>
          <p:cNvSpPr>
            <a:spLocks noGrp="1"/>
          </p:cNvSpPr>
          <p:nvPr>
            <p:ph type="sldNum" sz="quarter" idx="12"/>
          </p:nvPr>
        </p:nvSpPr>
        <p:spPr/>
        <p:txBody>
          <a:bodyPr/>
          <a:lstStyle/>
          <a:p>
            <a:fld id="{2846560C-3B3B-41A5-9E69-CDA11EAB9952}" type="slidenum">
              <a:rPr lang="en-US" smtClean="0"/>
              <a:pPr/>
              <a:t>9</a:t>
            </a:fld>
            <a:endParaRPr lang="en-US"/>
          </a:p>
        </p:txBody>
      </p:sp>
      <p:pic>
        <p:nvPicPr>
          <p:cNvPr id="22" name="swuVvpNa4Dw"/>
          <p:cNvPicPr>
            <a:picLocks noRot="1" noChangeAspect="1"/>
          </p:cNvPicPr>
          <p:nvPr>
            <a:videoFile r:link="rId1"/>
          </p:nvPr>
        </p:nvPicPr>
        <p:blipFill>
          <a:blip r:embed="rId3"/>
          <a:stretch>
            <a:fillRect/>
          </a:stretch>
        </p:blipFill>
        <p:spPr>
          <a:xfrm>
            <a:off x="304800" y="990600"/>
            <a:ext cx="3794099" cy="2134181"/>
          </a:xfrm>
          <a:prstGeom prst="rect">
            <a:avLst/>
          </a:prstGeom>
        </p:spPr>
      </p:pic>
      <p:pic>
        <p:nvPicPr>
          <p:cNvPr id="28" name="Picture 2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733800" y="3190155"/>
            <a:ext cx="2907487" cy="2346379"/>
          </a:xfrm>
          <a:prstGeom prst="rect">
            <a:avLst/>
          </a:prstGeom>
        </p:spPr>
      </p:pic>
      <p:pic>
        <p:nvPicPr>
          <p:cNvPr id="29" name="Picture 28"/>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115299" y="3920600"/>
            <a:ext cx="3018191" cy="2356889"/>
          </a:xfrm>
          <a:prstGeom prst="rect">
            <a:avLst/>
          </a:prstGeom>
        </p:spPr>
      </p:pic>
      <p:sp>
        <p:nvSpPr>
          <p:cNvPr id="30" name="TextBox 29"/>
          <p:cNvSpPr txBox="1"/>
          <p:nvPr/>
        </p:nvSpPr>
        <p:spPr>
          <a:xfrm>
            <a:off x="2388512" y="3581400"/>
            <a:ext cx="1116688" cy="923330"/>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Steady </a:t>
            </a:r>
          </a:p>
          <a:p>
            <a:r>
              <a:rPr lang="en-US" dirty="0" smtClean="0">
                <a:latin typeface="Times New Roman" panose="02020603050405020304" pitchFamily="18" charset="0"/>
                <a:cs typeface="Times New Roman" panose="02020603050405020304" pitchFamily="18" charset="0"/>
              </a:rPr>
              <a:t>premix </a:t>
            </a:r>
          </a:p>
          <a:p>
            <a:r>
              <a:rPr lang="en-US" dirty="0" smtClean="0">
                <a:latin typeface="Times New Roman" panose="02020603050405020304" pitchFamily="18" charset="0"/>
                <a:cs typeface="Times New Roman" panose="02020603050405020304" pitchFamily="18" charset="0"/>
              </a:rPr>
              <a:t>flame</a:t>
            </a:r>
          </a:p>
        </p:txBody>
      </p:sp>
      <p:pic>
        <p:nvPicPr>
          <p:cNvPr id="26" name="Picture 25"/>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4611763" y="1218197"/>
            <a:ext cx="4340074" cy="1792555"/>
          </a:xfrm>
          <a:prstGeom prst="rect">
            <a:avLst/>
          </a:prstGeom>
        </p:spPr>
      </p:pic>
      <p:pic>
        <p:nvPicPr>
          <p:cNvPr id="33" name="Picture 32"/>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97193" y="3312223"/>
            <a:ext cx="1867136" cy="1454992"/>
          </a:xfrm>
          <a:prstGeom prst="rect">
            <a:avLst/>
          </a:prstGeom>
        </p:spPr>
      </p:pic>
      <p:pic>
        <p:nvPicPr>
          <p:cNvPr id="34" name="Picture 33"/>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78797" y="4843280"/>
            <a:ext cx="1885532" cy="1386508"/>
          </a:xfrm>
          <a:prstGeom prst="rect">
            <a:avLst/>
          </a:prstGeom>
        </p:spPr>
      </p:pic>
      <p:sp>
        <p:nvSpPr>
          <p:cNvPr id="11" name="TextBox 10"/>
          <p:cNvSpPr txBox="1"/>
          <p:nvPr/>
        </p:nvSpPr>
        <p:spPr>
          <a:xfrm>
            <a:off x="2388512" y="5074869"/>
            <a:ext cx="1116688" cy="923330"/>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Unsteady </a:t>
            </a:r>
          </a:p>
          <a:p>
            <a:r>
              <a:rPr lang="en-US" dirty="0" smtClean="0">
                <a:latin typeface="Times New Roman" panose="02020603050405020304" pitchFamily="18" charset="0"/>
                <a:cs typeface="Times New Roman" panose="02020603050405020304" pitchFamily="18" charset="0"/>
              </a:rPr>
              <a:t>premixed </a:t>
            </a:r>
          </a:p>
          <a:p>
            <a:r>
              <a:rPr lang="en-US" dirty="0" smtClean="0">
                <a:latin typeface="Times New Roman" panose="02020603050405020304" pitchFamily="18" charset="0"/>
                <a:cs typeface="Times New Roman" panose="02020603050405020304" pitchFamily="18" charset="0"/>
              </a:rPr>
              <a:t>flame</a:t>
            </a:r>
            <a:endParaRPr lang="en-US"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6952303" y="3268667"/>
            <a:ext cx="1640193"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PCB transducer</a:t>
            </a:r>
            <a:endParaRPr lang="en-US" dirty="0">
              <a:latin typeface="Times New Roman" panose="02020603050405020304" pitchFamily="18" charset="0"/>
              <a:cs typeface="Times New Roman" panose="02020603050405020304" pitchFamily="18" charset="0"/>
            </a:endParaRPr>
          </a:p>
        </p:txBody>
      </p:sp>
      <p:cxnSp>
        <p:nvCxnSpPr>
          <p:cNvPr id="13" name="Straight Arrow Connector 12"/>
          <p:cNvCxnSpPr>
            <a:stCxn id="12" idx="0"/>
          </p:cNvCxnSpPr>
          <p:nvPr/>
        </p:nvCxnSpPr>
        <p:spPr>
          <a:xfrm flipV="1">
            <a:off x="7772400" y="1976622"/>
            <a:ext cx="381000" cy="1292045"/>
          </a:xfrm>
          <a:prstGeom prst="straightConnector1">
            <a:avLst/>
          </a:prstGeom>
          <a:ln>
            <a:solidFill>
              <a:srgbClr val="0000CC"/>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5350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40" fill="hold" display="0">
                  <p:stCondLst>
                    <p:cond delay="indefinite"/>
                  </p:stCondLst>
                </p:cTn>
                <p:tgtEl>
                  <p:spTgt spid="22"/>
                </p:tgtEl>
              </p:cMediaNode>
            </p:video>
          </p:childTnLst>
        </p:cTn>
      </p:par>
    </p:tnLst>
    <p:bldLst>
      <p:bldP spid="30" grpId="0"/>
      <p:bldP spid="11" grpId="0"/>
      <p:bldP spid="12" grpId="0"/>
    </p:bldLst>
  </p:timing>
</p:sld>
</file>

<file path=ppt/theme/theme1.xml><?xml version="1.0" encoding="utf-8"?>
<a:theme xmlns:a="http://schemas.openxmlformats.org/drawingml/2006/main" name="PERL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350C09F1-E6A4-4D2E-953E-712F9ADB2AD6}" vid="{12569FEA-2474-4ED5-BB73-E961463D2B8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PERL ppt template bookend logo v3</Template>
  <TotalTime>975</TotalTime>
  <Words>836</Words>
  <Application>Microsoft Macintosh PowerPoint</Application>
  <PresentationFormat>On-screen Show (4:3)</PresentationFormat>
  <Paragraphs>137</Paragraphs>
  <Slides>17</Slides>
  <Notes>2</Notes>
  <HiddenSlides>0</HiddenSlides>
  <MMClips>1</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2" baseType="lpstr">
      <vt:lpstr>Arial</vt:lpstr>
      <vt:lpstr>Calibri</vt:lpstr>
      <vt:lpstr>Times New Roman</vt:lpstr>
      <vt:lpstr>PERL Presentation Template</vt:lpstr>
      <vt:lpstr>Equation</vt:lpstr>
      <vt:lpstr>PowerPoint Presentation</vt:lpstr>
      <vt:lpstr>Plasma Assisted Combustion and Ignition  Direct Control of Flame Behavior and Chemistry</vt:lpstr>
      <vt:lpstr>What is Plasma</vt:lpstr>
      <vt:lpstr>Plasma Electrodynamics and Research Lab (PERL)</vt:lpstr>
      <vt:lpstr>Plasma Electrodynamics and Research Lab (PERL)</vt:lpstr>
      <vt:lpstr>Combustion Chemistry</vt:lpstr>
      <vt:lpstr>PAC and PAI</vt:lpstr>
      <vt:lpstr>E Field Damping of Instabilities</vt:lpstr>
      <vt:lpstr>Instability Damping in Rijke Tube</vt:lpstr>
      <vt:lpstr>Instability Damping in Rijke Tube</vt:lpstr>
      <vt:lpstr>Results</vt:lpstr>
      <vt:lpstr>Looking Forward</vt:lpstr>
      <vt:lpstr>PAI for Diesel Ignition Control</vt:lpstr>
      <vt:lpstr>Plasma-Enhanced RDE</vt:lpstr>
      <vt:lpstr>Plasma-Enhanced RDE</vt:lpstr>
      <vt:lpstr>PowerPoint Presentation</vt:lpstr>
      <vt:lpstr>Ionic Wind Body Force</vt:lpstr>
    </vt:vector>
  </TitlesOfParts>
  <Company/>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Gabe</dc:creator>
  <cp:lastModifiedBy>Microsoft Office User</cp:lastModifiedBy>
  <cp:revision>68</cp:revision>
  <dcterms:created xsi:type="dcterms:W3CDTF">2019-01-18T03:11:46Z</dcterms:created>
  <dcterms:modified xsi:type="dcterms:W3CDTF">2019-02-26T17:13:57Z</dcterms:modified>
</cp:coreProperties>
</file>