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60" r:id="rId4"/>
    <p:sldId id="259" r:id="rId5"/>
    <p:sldId id="258" r:id="rId6"/>
    <p:sldId id="261" r:id="rId7"/>
    <p:sldId id="262" r:id="rId8"/>
    <p:sldId id="263" r:id="rId9"/>
    <p:sldId id="264" r:id="rId10"/>
    <p:sldId id="265" r:id="rId11"/>
    <p:sldId id="266" r:id="rId12"/>
    <p:sldId id="267" r:id="rId13"/>
    <p:sldId id="268" r:id="rId14"/>
    <p:sldId id="269" r:id="rId15"/>
    <p:sldId id="274" r:id="rId16"/>
    <p:sldId id="271" r:id="rId17"/>
    <p:sldId id="270" r:id="rId18"/>
    <p:sldId id="272" r:id="rId19"/>
    <p:sldId id="276" r:id="rId20"/>
    <p:sldId id="273" r:id="rId21"/>
    <p:sldId id="275" r:id="rId22"/>
    <p:sldId id="278" r:id="rId23"/>
    <p:sldId id="277" r:id="rId24"/>
    <p:sldId id="279" r:id="rId2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99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107" d="100"/>
          <a:sy n="107" d="100"/>
        </p:scale>
        <p:origin x="-72" y="-7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8" name="Date Placeholder 27"/>
          <p:cNvSpPr>
            <a:spLocks noGrp="1"/>
          </p:cNvSpPr>
          <p:nvPr>
            <p:ph type="dt" sz="half" idx="10"/>
          </p:nvPr>
        </p:nvSpPr>
        <p:spPr/>
        <p:txBody>
          <a:bodyPr/>
          <a:lstStyle>
            <a:extLst/>
          </a:lstStyle>
          <a:p>
            <a:fld id="{9534DE8C-7C9C-4BAB-B06D-50978E730C4D}" type="datetimeFigureOut">
              <a:rPr lang="en-US" smtClean="0"/>
              <a:pPr/>
              <a:t>4/30/2012</a:t>
            </a:fld>
            <a:endParaRPr lang="en-US"/>
          </a:p>
        </p:txBody>
      </p:sp>
      <p:sp>
        <p:nvSpPr>
          <p:cNvPr id="17" name="Footer Placeholder 16"/>
          <p:cNvSpPr>
            <a:spLocks noGrp="1"/>
          </p:cNvSpPr>
          <p:nvPr>
            <p:ph type="ftr" sz="quarter" idx="11"/>
          </p:nvPr>
        </p:nvSpPr>
        <p:spPr/>
        <p:txBody>
          <a:bodyPr/>
          <a:lstStyle>
            <a:extLst/>
          </a:lstStyle>
          <a:p>
            <a:endParaRPr lang="en-US"/>
          </a:p>
        </p:txBody>
      </p:sp>
      <p:sp>
        <p:nvSpPr>
          <p:cNvPr id="29" name="Slide Number Placeholder 28"/>
          <p:cNvSpPr>
            <a:spLocks noGrp="1"/>
          </p:cNvSpPr>
          <p:nvPr>
            <p:ph type="sldNum" sz="quarter" idx="12"/>
          </p:nvPr>
        </p:nvSpPr>
        <p:spPr/>
        <p:txBody>
          <a:bodyPr/>
          <a:lstStyle>
            <a:extLst/>
          </a:lstStyle>
          <a:p>
            <a:fld id="{7C0FBE7A-9E65-493C-9470-95DBDAC4CBD8}" type="slidenum">
              <a:rPr lang="en-US" smtClean="0"/>
              <a:pPr/>
              <a:t>‹#›</a:t>
            </a:fld>
            <a:endParaRPr lang="en-US"/>
          </a:p>
        </p:txBody>
      </p:sp>
      <p:sp>
        <p:nvSpPr>
          <p:cNvPr id="32" name="Rectangle 31"/>
          <p:cNvSpPr/>
          <p:nvPr/>
        </p:nvSpPr>
        <p:spPr>
          <a:xfrm>
            <a:off x="0" y="-1"/>
            <a:ext cx="365760" cy="6854456"/>
          </a:xfrm>
          <a:prstGeom prst="rect">
            <a:avLst/>
          </a:prstGeom>
          <a:solidFill>
            <a:srgbClr val="FFFFFF">
              <a:alpha val="100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39" name="Rectangle 38"/>
          <p:cNvSpPr/>
          <p:nvPr/>
        </p:nvSpPr>
        <p:spPr>
          <a:xfrm>
            <a:off x="309558" y="680477"/>
            <a:ext cx="45720"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0" name="Rectangle 39"/>
          <p:cNvSpPr/>
          <p:nvPr/>
        </p:nvSpPr>
        <p:spPr>
          <a:xfrm>
            <a:off x="269073" y="680477"/>
            <a:ext cx="27432"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1" name="Rectangle 40"/>
          <p:cNvSpPr/>
          <p:nvPr/>
        </p:nvSpPr>
        <p:spPr>
          <a:xfrm>
            <a:off x="250020"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42" name="Rectangle 41"/>
          <p:cNvSpPr/>
          <p:nvPr/>
        </p:nvSpPr>
        <p:spPr>
          <a:xfrm>
            <a:off x="221768"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8" name="Title 7"/>
          <p:cNvSpPr>
            <a:spLocks noGrp="1"/>
          </p:cNvSpPr>
          <p:nvPr>
            <p:ph type="ctrTitle"/>
          </p:nvPr>
        </p:nvSpPr>
        <p:spPr>
          <a:xfrm>
            <a:off x="914400" y="4343400"/>
            <a:ext cx="7772400" cy="1975104"/>
          </a:xfrm>
        </p:spPr>
        <p:txBody>
          <a:bodyPr/>
          <a:lstStyle>
            <a:lvl1pPr marR="9144" algn="l">
              <a:defRPr sz="4000" b="1" cap="all" spc="0" baseline="0">
                <a:effectLst>
                  <a:reflection blurRad="12700" stA="34000" endA="740" endPos="53000" dir="5400000" sy="-100000" algn="bl" rotWithShape="0"/>
                </a:effectLst>
              </a:defRPr>
            </a:lvl1pPr>
            <a:extLst/>
          </a:lstStyle>
          <a:p>
            <a:r>
              <a:rPr kumimoji="0" lang="en-US" smtClean="0"/>
              <a:t>Click to edit Master title style</a:t>
            </a:r>
            <a:endParaRPr kumimoji="0" lang="en-US"/>
          </a:p>
        </p:txBody>
      </p:sp>
      <p:sp>
        <p:nvSpPr>
          <p:cNvPr id="9" name="Subtitle 8"/>
          <p:cNvSpPr>
            <a:spLocks noGrp="1"/>
          </p:cNvSpPr>
          <p:nvPr>
            <p:ph type="subTitle" idx="1"/>
          </p:nvPr>
        </p:nvSpPr>
        <p:spPr>
          <a:xfrm>
            <a:off x="914400" y="2834640"/>
            <a:ext cx="7772400" cy="1508760"/>
          </a:xfrm>
        </p:spPr>
        <p:txBody>
          <a:bodyPr lIns="100584" tIns="45720" anchor="b"/>
          <a:lstStyle>
            <a:lvl1pPr marL="0" indent="0" algn="l">
              <a:spcBef>
                <a:spcPts val="0"/>
              </a:spcBef>
              <a:buNone/>
              <a:defRPr sz="2000">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56" name="Rectangle 55"/>
          <p:cNvSpPr/>
          <p:nvPr/>
        </p:nvSpPr>
        <p:spPr>
          <a:xfrm>
            <a:off x="255291" y="5047394"/>
            <a:ext cx="73152" cy="169164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65" name="Rectangle 64"/>
          <p:cNvSpPr/>
          <p:nvPr/>
        </p:nvSpPr>
        <p:spPr>
          <a:xfrm>
            <a:off x="255291" y="4796819"/>
            <a:ext cx="73152" cy="228600"/>
          </a:xfrm>
          <a:prstGeom prst="rect">
            <a:avLst/>
          </a:prstGeom>
          <a:solidFill>
            <a:schemeClr val="accent3">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66" name="Rectangle 65"/>
          <p:cNvSpPr/>
          <p:nvPr/>
        </p:nvSpPr>
        <p:spPr>
          <a:xfrm>
            <a:off x="255291" y="4637685"/>
            <a:ext cx="73152" cy="137160"/>
          </a:xfrm>
          <a:prstGeom prst="rect">
            <a:avLst/>
          </a:prstGeom>
          <a:solidFill>
            <a:schemeClr val="bg2"/>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67" name="Rectangle 66"/>
          <p:cNvSpPr/>
          <p:nvPr/>
        </p:nvSpPr>
        <p:spPr>
          <a:xfrm>
            <a:off x="255291" y="4542559"/>
            <a:ext cx="73152" cy="7315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9534DE8C-7C9C-4BAB-B06D-50978E730C4D}" type="datetimeFigureOut">
              <a:rPr lang="en-US" smtClean="0"/>
              <a:pPr/>
              <a:t>4/30/2012</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7C0FBE7A-9E65-493C-9470-95DBDAC4CBD8}"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1981200" cy="5851525"/>
          </a:xfrm>
        </p:spPr>
        <p:txBody>
          <a:bodyPr vert="eaVert" anchor="ct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609600" y="274639"/>
            <a:ext cx="58674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9534DE8C-7C9C-4BAB-B06D-50978E730C4D}" type="datetimeFigureOut">
              <a:rPr lang="en-US" smtClean="0"/>
              <a:pPr/>
              <a:t>4/30/2012</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7C0FBE7A-9E65-493C-9470-95DBDAC4CBD8}"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9534DE8C-7C9C-4BAB-B06D-50978E730C4D}" type="datetimeFigureOut">
              <a:rPr lang="en-US" smtClean="0"/>
              <a:pPr/>
              <a:t>4/30/2012</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7C0FBE7A-9E65-493C-9470-95DBDAC4CBD8}"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14" name="Freeform 13"/>
          <p:cNvSpPr>
            <a:spLocks/>
          </p:cNvSpPr>
          <p:nvPr/>
        </p:nvSpPr>
        <p:spPr bwMode="auto">
          <a:xfrm>
            <a:off x="4828952" y="1073888"/>
            <a:ext cx="4322136" cy="5791200"/>
          </a:xfrm>
          <a:custGeom>
            <a:avLst>
              <a:gd name="A1" fmla="val 0"/>
              <a:gd name="A2" fmla="val 0"/>
              <a:gd name="A3" fmla="val 0"/>
              <a:gd name="A4" fmla="val 0"/>
              <a:gd name="A5" fmla="val 0"/>
              <a:gd name="A6" fmla="val 0"/>
              <a:gd name="A7" fmla="val 0"/>
              <a:gd name="A8" fmla="val 0"/>
            </a:avLst>
            <a:gdLst/>
            <a:ahLst/>
            <a:cxnLst>
              <a:cxn ang="0">
                <a:pos x="0" y="3648"/>
              </a:cxn>
              <a:cxn ang="0">
                <a:pos x="720" y="2016"/>
              </a:cxn>
              <a:cxn ang="0">
                <a:pos x="2736" y="0"/>
              </a:cxn>
              <a:cxn ang="0">
                <a:pos x="2736" y="96"/>
              </a:cxn>
              <a:cxn ang="0">
                <a:pos x="744" y="2038"/>
              </a:cxn>
              <a:cxn ang="0">
                <a:pos x="48" y="3648"/>
              </a:cxn>
              <a:cxn ang="0">
                <a:pos x="0" y="3648"/>
              </a:cxn>
            </a:cxnLst>
            <a:rect l="0" t="0" r="0" b="0"/>
            <a:pathLst>
              <a:path w="2736" h="3648">
                <a:moveTo>
                  <a:pt x="0" y="3648"/>
                </a:moveTo>
                <a:lnTo>
                  <a:pt x="720" y="2016"/>
                </a:lnTo>
                <a:lnTo>
                  <a:pt x="2736" y="672"/>
                </a:lnTo>
                <a:lnTo>
                  <a:pt x="2736" y="720"/>
                </a:lnTo>
                <a:lnTo>
                  <a:pt x="744" y="2038"/>
                </a:lnTo>
                <a:lnTo>
                  <a:pt x="48" y="3648"/>
                </a:lnTo>
                <a:lnTo>
                  <a:pt x="48" y="3648"/>
                </a:lnTo>
                <a:close/>
              </a:path>
            </a:pathLst>
          </a:custGeom>
          <a:noFill/>
          <a:ln w="3175" cap="flat" cmpd="sng" algn="ctr">
            <a:solidFill>
              <a:schemeClr val="accent2">
                <a:alpha val="53000"/>
              </a:schemeClr>
            </a:solid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5" name="Freeform 14"/>
          <p:cNvSpPr>
            <a:spLocks/>
          </p:cNvSpPr>
          <p:nvPr/>
        </p:nvSpPr>
        <p:spPr bwMode="auto">
          <a:xfrm>
            <a:off x="373966" y="0"/>
            <a:ext cx="5514536" cy="6615332"/>
          </a:xfrm>
          <a:custGeom>
            <a:avLst>
              <a:gd name="A1" fmla="val 0"/>
              <a:gd name="A2" fmla="val 0"/>
              <a:gd name="A3" fmla="val 0"/>
              <a:gd name="A4" fmla="val 0"/>
              <a:gd name="A5" fmla="val 0"/>
              <a:gd name="A6" fmla="val 0"/>
              <a:gd name="A7" fmla="val 0"/>
              <a:gd name="A8" fmla="val 0"/>
            </a:avLst>
            <a:gdLst/>
            <a:ahLst/>
            <a:cxnLst>
              <a:cxn ang="0">
                <a:pos x="0" y="4080"/>
              </a:cxn>
              <a:cxn ang="0">
                <a:pos x="0" y="4128"/>
              </a:cxn>
              <a:cxn ang="0">
                <a:pos x="3504" y="2640"/>
              </a:cxn>
              <a:cxn ang="0">
                <a:pos x="2880" y="0"/>
              </a:cxn>
              <a:cxn ang="0">
                <a:pos x="2832" y="0"/>
              </a:cxn>
              <a:cxn ang="0">
                <a:pos x="3465" y="2619"/>
              </a:cxn>
              <a:cxn ang="0">
                <a:pos x="0" y="4080"/>
              </a:cxn>
            </a:cxnLst>
            <a:rect l="0" t="0" r="0" b="0"/>
            <a:pathLst>
              <a:path w="3504" h="4128">
                <a:moveTo>
                  <a:pt x="0" y="4080"/>
                </a:moveTo>
                <a:lnTo>
                  <a:pt x="0" y="4128"/>
                </a:lnTo>
                <a:lnTo>
                  <a:pt x="3504" y="2640"/>
                </a:lnTo>
                <a:lnTo>
                  <a:pt x="2880" y="0"/>
                </a:lnTo>
                <a:lnTo>
                  <a:pt x="2832" y="0"/>
                </a:lnTo>
                <a:lnTo>
                  <a:pt x="3465" y="2619"/>
                </a:lnTo>
                <a:lnTo>
                  <a:pt x="0" y="4080"/>
                </a:lnTo>
                <a:close/>
              </a:path>
            </a:pathLst>
          </a:custGeom>
          <a:noFill/>
          <a:ln w="3175" cap="flat" cmpd="sng" algn="ctr">
            <a:solidFill>
              <a:schemeClr val="accent2">
                <a:alpha val="53000"/>
              </a:schemeClr>
            </a:solid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3" name="Freeform 12"/>
          <p:cNvSpPr>
            <a:spLocks/>
          </p:cNvSpPr>
          <p:nvPr/>
        </p:nvSpPr>
        <p:spPr bwMode="auto">
          <a:xfrm rot="5236414">
            <a:off x="4462128" y="1483600"/>
            <a:ext cx="4114800" cy="1188720"/>
          </a:xfrm>
          <a:custGeom>
            <a:avLst>
              <a:gd name="A1" fmla="val 0"/>
              <a:gd name="A2" fmla="val 0"/>
              <a:gd name="A3" fmla="val 0"/>
              <a:gd name="A4" fmla="val 0"/>
              <a:gd name="A5" fmla="val 0"/>
              <a:gd name="A6" fmla="val 0"/>
              <a:gd name="A7" fmla="val 0"/>
              <a:gd name="A8" fmla="val 0"/>
            </a:avLst>
            <a:gdLst/>
            <a:ahLst/>
            <a:cxnLst>
              <a:cxn ang="0">
                <a:pos x="0" y="0"/>
              </a:cxn>
              <a:cxn ang="0">
                <a:pos x="3552" y="1344"/>
              </a:cxn>
              <a:cxn ang="0">
                <a:pos x="0" y="48"/>
              </a:cxn>
              <a:cxn ang="0">
                <a:pos x="0" y="0"/>
              </a:cxn>
            </a:cxnLst>
            <a:rect l="0" t="0" r="0" b="0"/>
            <a:pathLst>
              <a:path w="3552" h="1344">
                <a:moveTo>
                  <a:pt x="0" y="0"/>
                </a:moveTo>
                <a:lnTo>
                  <a:pt x="3552" y="1344"/>
                </a:lnTo>
                <a:lnTo>
                  <a:pt x="0" y="48"/>
                </a:lnTo>
                <a:lnTo>
                  <a:pt x="0" y="0"/>
                </a:lnTo>
                <a:close/>
              </a:path>
            </a:pathLst>
          </a:custGeom>
          <a:solidFill>
            <a:schemeClr val="bg2">
              <a:tint val="95000"/>
              <a:satMod val="18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6" name="Freeform 15"/>
          <p:cNvSpPr>
            <a:spLocks/>
          </p:cNvSpPr>
          <p:nvPr/>
        </p:nvSpPr>
        <p:spPr bwMode="auto">
          <a:xfrm>
            <a:off x="5943600" y="0"/>
            <a:ext cx="2743200" cy="4267200"/>
          </a:xfrm>
          <a:custGeom>
            <a:avLst>
              <a:gd name="A1" fmla="val 0"/>
              <a:gd name="A2" fmla="val 0"/>
              <a:gd name="A3" fmla="val 0"/>
              <a:gd name="A4" fmla="val 0"/>
              <a:gd name="A5" fmla="val 0"/>
              <a:gd name="A6" fmla="val 0"/>
              <a:gd name="A7" fmla="val 0"/>
              <a:gd name="A8" fmla="val 0"/>
            </a:avLst>
            <a:gdLst/>
            <a:ahLst/>
            <a:cxnLst>
              <a:cxn ang="0">
                <a:pos x="1104" y="0"/>
              </a:cxn>
              <a:cxn ang="0">
                <a:pos x="1728" y="0"/>
              </a:cxn>
              <a:cxn ang="0">
                <a:pos x="0" y="2688"/>
              </a:cxn>
              <a:cxn ang="0">
                <a:pos x="1104" y="0"/>
              </a:cxn>
            </a:cxnLst>
            <a:rect l="0" t="0" r="0" b="0"/>
            <a:pathLst>
              <a:path w="1728" h="2688">
                <a:moveTo>
                  <a:pt x="1104" y="0"/>
                </a:moveTo>
                <a:lnTo>
                  <a:pt x="1728" y="0"/>
                </a:lnTo>
                <a:lnTo>
                  <a:pt x="0" y="2688"/>
                </a:lnTo>
                <a:lnTo>
                  <a:pt x="1104"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7" name="Freeform 16"/>
          <p:cNvSpPr>
            <a:spLocks/>
          </p:cNvSpPr>
          <p:nvPr/>
        </p:nvSpPr>
        <p:spPr bwMode="auto">
          <a:xfrm>
            <a:off x="5943600" y="4267200"/>
            <a:ext cx="3200400" cy="1143000"/>
          </a:xfrm>
          <a:custGeom>
            <a:avLst>
              <a:gd name="A1" fmla="val 0"/>
              <a:gd name="A2" fmla="val 0"/>
              <a:gd name="A3" fmla="val 0"/>
              <a:gd name="A4" fmla="val 0"/>
              <a:gd name="A5" fmla="val 0"/>
              <a:gd name="A6" fmla="val 0"/>
              <a:gd name="A7" fmla="val 0"/>
              <a:gd name="A8" fmla="val 0"/>
            </a:avLst>
            <a:gdLst/>
            <a:ahLst/>
            <a:cxnLst>
              <a:cxn ang="0">
                <a:pos x="0" y="0"/>
              </a:cxn>
              <a:cxn ang="0">
                <a:pos x="2016" y="240"/>
              </a:cxn>
              <a:cxn ang="0">
                <a:pos x="2016" y="720"/>
              </a:cxn>
              <a:cxn ang="0">
                <a:pos x="0" y="0"/>
              </a:cxn>
            </a:cxnLst>
            <a:rect l="0" t="0" r="0" b="0"/>
            <a:pathLst>
              <a:path w="2016" h="720">
                <a:moveTo>
                  <a:pt x="0" y="0"/>
                </a:moveTo>
                <a:lnTo>
                  <a:pt x="2016" y="240"/>
                </a:lnTo>
                <a:lnTo>
                  <a:pt x="2016" y="720"/>
                </a:lnTo>
                <a:lnTo>
                  <a:pt x="0"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8" name="Freeform 17"/>
          <p:cNvSpPr>
            <a:spLocks/>
          </p:cNvSpPr>
          <p:nvPr/>
        </p:nvSpPr>
        <p:spPr bwMode="auto">
          <a:xfrm>
            <a:off x="5943600" y="0"/>
            <a:ext cx="1371600" cy="4267200"/>
          </a:xfrm>
          <a:custGeom>
            <a:avLst>
              <a:gd name="A1" fmla="val 0"/>
              <a:gd name="A2" fmla="val 0"/>
              <a:gd name="A3" fmla="val 0"/>
              <a:gd name="A4" fmla="val 0"/>
              <a:gd name="A5" fmla="val 0"/>
              <a:gd name="A6" fmla="val 0"/>
              <a:gd name="A7" fmla="val 0"/>
              <a:gd name="A8" fmla="val 0"/>
            </a:avLst>
            <a:gdLst/>
            <a:ahLst/>
            <a:cxnLst>
              <a:cxn ang="0">
                <a:pos x="864" y="0"/>
              </a:cxn>
              <a:cxn ang="0">
                <a:pos x="0" y="2688"/>
              </a:cxn>
              <a:cxn ang="0">
                <a:pos x="768" y="0"/>
              </a:cxn>
              <a:cxn ang="0">
                <a:pos x="864" y="0"/>
              </a:cxn>
            </a:cxnLst>
            <a:rect l="0" t="0" r="0" b="0"/>
            <a:pathLst>
              <a:path w="864" h="2688">
                <a:moveTo>
                  <a:pt x="864" y="0"/>
                </a:moveTo>
                <a:lnTo>
                  <a:pt x="0" y="2688"/>
                </a:lnTo>
                <a:lnTo>
                  <a:pt x="768" y="0"/>
                </a:lnTo>
                <a:lnTo>
                  <a:pt x="864"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9" name="Freeform 18"/>
          <p:cNvSpPr>
            <a:spLocks/>
          </p:cNvSpPr>
          <p:nvPr/>
        </p:nvSpPr>
        <p:spPr bwMode="auto">
          <a:xfrm>
            <a:off x="5948363" y="4246563"/>
            <a:ext cx="2090737" cy="2611437"/>
          </a:xfrm>
          <a:custGeom>
            <a:avLst>
              <a:gd name="A1" fmla="val 0"/>
              <a:gd name="A2" fmla="val 0"/>
              <a:gd name="A3" fmla="val 0"/>
              <a:gd name="A4" fmla="val 0"/>
              <a:gd name="A5" fmla="val 0"/>
              <a:gd name="A6" fmla="val 0"/>
              <a:gd name="A7" fmla="val 0"/>
              <a:gd name="A8" fmla="val 0"/>
            </a:avLst>
            <a:gdLst/>
            <a:ahLst/>
            <a:cxnLst>
              <a:cxn ang="0">
                <a:pos x="1071" y="1645"/>
              </a:cxn>
              <a:cxn ang="0">
                <a:pos x="1317" y="1645"/>
              </a:cxn>
              <a:cxn ang="0">
                <a:pos x="0" y="0"/>
              </a:cxn>
              <a:cxn ang="0">
                <a:pos x="1071" y="1645"/>
              </a:cxn>
            </a:cxnLst>
            <a:rect l="0" t="0" r="0" b="0"/>
            <a:pathLst>
              <a:path w="1317" h="1645">
                <a:moveTo>
                  <a:pt x="1071" y="1645"/>
                </a:moveTo>
                <a:lnTo>
                  <a:pt x="1317" y="1645"/>
                </a:lnTo>
                <a:lnTo>
                  <a:pt x="0" y="0"/>
                </a:lnTo>
                <a:lnTo>
                  <a:pt x="1071" y="1645"/>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0" name="Freeform 19"/>
          <p:cNvSpPr>
            <a:spLocks/>
          </p:cNvSpPr>
          <p:nvPr/>
        </p:nvSpPr>
        <p:spPr bwMode="auto">
          <a:xfrm>
            <a:off x="5943600" y="4267200"/>
            <a:ext cx="1600200" cy="2590800"/>
          </a:xfrm>
          <a:custGeom>
            <a:avLst>
              <a:gd name="A1" fmla="val 0"/>
              <a:gd name="A2" fmla="val 0"/>
              <a:gd name="A3" fmla="val 0"/>
              <a:gd name="A4" fmla="val 0"/>
              <a:gd name="A5" fmla="val 0"/>
              <a:gd name="A6" fmla="val 0"/>
              <a:gd name="A7" fmla="val 0"/>
              <a:gd name="A8" fmla="val 0"/>
            </a:avLst>
            <a:gdLst/>
            <a:ahLst/>
            <a:cxnLst>
              <a:cxn ang="0">
                <a:pos x="1008" y="1632"/>
              </a:cxn>
              <a:cxn ang="0">
                <a:pos x="0" y="0"/>
              </a:cxn>
              <a:cxn ang="0">
                <a:pos x="960" y="1632"/>
              </a:cxn>
              <a:cxn ang="0">
                <a:pos x="1008" y="1632"/>
              </a:cxn>
            </a:cxnLst>
            <a:rect l="0" t="0" r="0" b="0"/>
            <a:pathLst>
              <a:path w="1008" h="1632">
                <a:moveTo>
                  <a:pt x="1008" y="1632"/>
                </a:moveTo>
                <a:lnTo>
                  <a:pt x="0" y="0"/>
                </a:lnTo>
                <a:lnTo>
                  <a:pt x="960" y="1632"/>
                </a:lnTo>
                <a:lnTo>
                  <a:pt x="1008" y="1632"/>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1" name="Freeform 20"/>
          <p:cNvSpPr>
            <a:spLocks/>
          </p:cNvSpPr>
          <p:nvPr/>
        </p:nvSpPr>
        <p:spPr bwMode="auto">
          <a:xfrm>
            <a:off x="5943600" y="1371600"/>
            <a:ext cx="3200400" cy="2895600"/>
          </a:xfrm>
          <a:custGeom>
            <a:avLst>
              <a:gd name="A1" fmla="val 0"/>
              <a:gd name="A2" fmla="val 0"/>
              <a:gd name="A3" fmla="val 0"/>
              <a:gd name="A4" fmla="val 0"/>
              <a:gd name="A5" fmla="val 0"/>
              <a:gd name="A6" fmla="val 0"/>
              <a:gd name="A7" fmla="val 0"/>
              <a:gd name="A8" fmla="val 0"/>
            </a:avLst>
            <a:gdLst/>
            <a:ahLst/>
            <a:cxnLst>
              <a:cxn ang="0">
                <a:pos x="2016" y="0"/>
              </a:cxn>
              <a:cxn ang="0">
                <a:pos x="2016" y="144"/>
              </a:cxn>
              <a:cxn ang="0">
                <a:pos x="0" y="1824"/>
              </a:cxn>
              <a:cxn ang="0">
                <a:pos x="2016" y="0"/>
              </a:cxn>
            </a:cxnLst>
            <a:rect l="0" t="0" r="0" b="0"/>
            <a:pathLst>
              <a:path w="2016" h="1824">
                <a:moveTo>
                  <a:pt x="2016" y="0"/>
                </a:moveTo>
                <a:lnTo>
                  <a:pt x="2016" y="144"/>
                </a:lnTo>
                <a:lnTo>
                  <a:pt x="0" y="1824"/>
                </a:lnTo>
                <a:lnTo>
                  <a:pt x="2016"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2" name="Freeform 21"/>
          <p:cNvSpPr>
            <a:spLocks/>
          </p:cNvSpPr>
          <p:nvPr/>
        </p:nvSpPr>
        <p:spPr bwMode="auto">
          <a:xfrm>
            <a:off x="5943600" y="1752600"/>
            <a:ext cx="3200400" cy="2514600"/>
          </a:xfrm>
          <a:custGeom>
            <a:avLst>
              <a:gd name="A1" fmla="val 0"/>
              <a:gd name="A2" fmla="val 0"/>
              <a:gd name="A3" fmla="val 0"/>
              <a:gd name="A4" fmla="val 0"/>
              <a:gd name="A5" fmla="val 0"/>
              <a:gd name="A6" fmla="val 0"/>
              <a:gd name="A7" fmla="val 0"/>
              <a:gd name="A8" fmla="val 0"/>
            </a:avLst>
            <a:gdLst/>
            <a:ahLst/>
            <a:cxnLst>
              <a:cxn ang="0">
                <a:pos x="2016" y="0"/>
              </a:cxn>
              <a:cxn ang="0">
                <a:pos x="0" y="1584"/>
              </a:cxn>
              <a:cxn ang="0">
                <a:pos x="2016" y="48"/>
              </a:cxn>
              <a:cxn ang="0">
                <a:pos x="2016" y="0"/>
              </a:cxn>
            </a:cxnLst>
            <a:rect l="0" t="0" r="0" b="0"/>
            <a:pathLst>
              <a:path w="2016" h="1584">
                <a:moveTo>
                  <a:pt x="2016" y="0"/>
                </a:moveTo>
                <a:lnTo>
                  <a:pt x="0" y="1584"/>
                </a:lnTo>
                <a:lnTo>
                  <a:pt x="2016" y="48"/>
                </a:lnTo>
                <a:lnTo>
                  <a:pt x="2016"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3" name="Freeform 22"/>
          <p:cNvSpPr>
            <a:spLocks/>
          </p:cNvSpPr>
          <p:nvPr/>
        </p:nvSpPr>
        <p:spPr bwMode="auto">
          <a:xfrm>
            <a:off x="990600" y="4267200"/>
            <a:ext cx="4953000" cy="2590800"/>
          </a:xfrm>
          <a:custGeom>
            <a:avLst>
              <a:gd name="A1" fmla="val 0"/>
              <a:gd name="A2" fmla="val 0"/>
              <a:gd name="A3" fmla="val 0"/>
              <a:gd name="A4" fmla="val 0"/>
              <a:gd name="A5" fmla="val 0"/>
              <a:gd name="A6" fmla="val 0"/>
              <a:gd name="A7" fmla="val 0"/>
              <a:gd name="A8" fmla="val 0"/>
            </a:avLst>
            <a:gdLst/>
            <a:ahLst/>
            <a:cxnLst>
              <a:cxn ang="0">
                <a:pos x="0" y="1632"/>
              </a:cxn>
              <a:cxn ang="0">
                <a:pos x="3120" y="0"/>
              </a:cxn>
              <a:cxn ang="0">
                <a:pos x="1056" y="1632"/>
              </a:cxn>
              <a:cxn ang="0">
                <a:pos x="0" y="1632"/>
              </a:cxn>
            </a:cxnLst>
            <a:rect l="0" t="0" r="0" b="0"/>
            <a:pathLst>
              <a:path w="3120" h="1632">
                <a:moveTo>
                  <a:pt x="0" y="1632"/>
                </a:moveTo>
                <a:lnTo>
                  <a:pt x="3120" y="0"/>
                </a:lnTo>
                <a:lnTo>
                  <a:pt x="1056" y="1632"/>
                </a:lnTo>
                <a:lnTo>
                  <a:pt x="0" y="1632"/>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4" name="Freeform 23"/>
          <p:cNvSpPr>
            <a:spLocks/>
          </p:cNvSpPr>
          <p:nvPr/>
        </p:nvSpPr>
        <p:spPr bwMode="auto">
          <a:xfrm>
            <a:off x="533400" y="4267200"/>
            <a:ext cx="5334000" cy="2590800"/>
          </a:xfrm>
          <a:custGeom>
            <a:avLst>
              <a:gd name="A1" fmla="val 0"/>
              <a:gd name="A2" fmla="val 0"/>
              <a:gd name="A3" fmla="val 0"/>
              <a:gd name="A4" fmla="val 0"/>
              <a:gd name="A5" fmla="val 0"/>
              <a:gd name="A6" fmla="val 0"/>
              <a:gd name="A7" fmla="val 0"/>
              <a:gd name="A8" fmla="val 0"/>
            </a:avLst>
            <a:gdLst/>
            <a:ahLst/>
            <a:cxnLst>
              <a:cxn ang="0">
                <a:pos x="0" y="1632"/>
              </a:cxn>
              <a:cxn ang="0">
                <a:pos x="3360" y="0"/>
              </a:cxn>
              <a:cxn ang="0">
                <a:pos x="144" y="1632"/>
              </a:cxn>
              <a:cxn ang="0">
                <a:pos x="0" y="1632"/>
              </a:cxn>
            </a:cxnLst>
            <a:rect l="0" t="0" r="0" b="0"/>
            <a:pathLst>
              <a:path w="3360" h="1632">
                <a:moveTo>
                  <a:pt x="0" y="1632"/>
                </a:moveTo>
                <a:lnTo>
                  <a:pt x="3360" y="0"/>
                </a:lnTo>
                <a:lnTo>
                  <a:pt x="144" y="1632"/>
                </a:lnTo>
                <a:lnTo>
                  <a:pt x="0" y="1632"/>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5" name="Freeform 24"/>
          <p:cNvSpPr>
            <a:spLocks/>
          </p:cNvSpPr>
          <p:nvPr/>
        </p:nvSpPr>
        <p:spPr bwMode="auto">
          <a:xfrm>
            <a:off x="366824" y="2438400"/>
            <a:ext cx="5638800" cy="1828800"/>
          </a:xfrm>
          <a:custGeom>
            <a:avLst>
              <a:gd name="A1" fmla="val 0"/>
              <a:gd name="A2" fmla="val 0"/>
              <a:gd name="A3" fmla="val 0"/>
              <a:gd name="A4" fmla="val 0"/>
              <a:gd name="A5" fmla="val 0"/>
              <a:gd name="A6" fmla="val 0"/>
              <a:gd name="A7" fmla="val 0"/>
              <a:gd name="A8" fmla="val 0"/>
            </a:avLst>
            <a:gdLst/>
            <a:ahLst/>
            <a:cxnLst>
              <a:cxn ang="0">
                <a:pos x="0" y="0"/>
              </a:cxn>
              <a:cxn ang="0">
                <a:pos x="3552" y="1152"/>
              </a:cxn>
              <a:cxn ang="0">
                <a:pos x="0" y="384"/>
              </a:cxn>
              <a:cxn ang="0">
                <a:pos x="0" y="0"/>
              </a:cxn>
            </a:cxnLst>
            <a:rect l="0" t="0" r="0" b="0"/>
            <a:pathLst>
              <a:path w="3552" h="1152">
                <a:moveTo>
                  <a:pt x="0" y="0"/>
                </a:moveTo>
                <a:lnTo>
                  <a:pt x="3504" y="1152"/>
                </a:lnTo>
                <a:lnTo>
                  <a:pt x="0" y="384"/>
                </a:lnTo>
                <a:lnTo>
                  <a:pt x="0"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6" name="Freeform 25"/>
          <p:cNvSpPr>
            <a:spLocks/>
          </p:cNvSpPr>
          <p:nvPr/>
        </p:nvSpPr>
        <p:spPr bwMode="auto">
          <a:xfrm>
            <a:off x="366824" y="2133600"/>
            <a:ext cx="5638800" cy="2133600"/>
          </a:xfrm>
          <a:custGeom>
            <a:avLst>
              <a:gd name="A1" fmla="val 0"/>
              <a:gd name="A2" fmla="val 0"/>
              <a:gd name="A3" fmla="val 0"/>
              <a:gd name="A4" fmla="val 0"/>
              <a:gd name="A5" fmla="val 0"/>
              <a:gd name="A6" fmla="val 0"/>
              <a:gd name="A7" fmla="val 0"/>
              <a:gd name="A8" fmla="val 0"/>
            </a:avLst>
            <a:gdLst/>
            <a:ahLst/>
            <a:cxnLst>
              <a:cxn ang="0">
                <a:pos x="0" y="0"/>
              </a:cxn>
              <a:cxn ang="0">
                <a:pos x="3552" y="1344"/>
              </a:cxn>
              <a:cxn ang="0">
                <a:pos x="0" y="48"/>
              </a:cxn>
              <a:cxn ang="0">
                <a:pos x="0" y="0"/>
              </a:cxn>
            </a:cxnLst>
            <a:rect l="0" t="0" r="0" b="0"/>
            <a:pathLst>
              <a:path w="3552" h="1344">
                <a:moveTo>
                  <a:pt x="0" y="0"/>
                </a:moveTo>
                <a:lnTo>
                  <a:pt x="3552" y="1344"/>
                </a:lnTo>
                <a:lnTo>
                  <a:pt x="0" y="48"/>
                </a:lnTo>
                <a:lnTo>
                  <a:pt x="0"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7" name="Freeform 26"/>
          <p:cNvSpPr>
            <a:spLocks/>
          </p:cNvSpPr>
          <p:nvPr/>
        </p:nvSpPr>
        <p:spPr bwMode="auto">
          <a:xfrm>
            <a:off x="4572000" y="4267200"/>
            <a:ext cx="1371600" cy="2590800"/>
          </a:xfrm>
          <a:custGeom>
            <a:avLst>
              <a:gd name="A1" fmla="val 0"/>
              <a:gd name="A2" fmla="val 0"/>
              <a:gd name="A3" fmla="val 0"/>
              <a:gd name="A4" fmla="val 0"/>
              <a:gd name="A5" fmla="val 0"/>
              <a:gd name="A6" fmla="val 0"/>
              <a:gd name="A7" fmla="val 0"/>
              <a:gd name="A8" fmla="val 0"/>
            </a:avLst>
            <a:gdLst/>
            <a:ahLst/>
            <a:cxnLst>
              <a:cxn ang="0">
                <a:pos x="0" y="1632"/>
              </a:cxn>
              <a:cxn ang="0">
                <a:pos x="96" y="1632"/>
              </a:cxn>
              <a:cxn ang="0">
                <a:pos x="864" y="0"/>
              </a:cxn>
              <a:cxn ang="0">
                <a:pos x="0" y="1632"/>
              </a:cxn>
            </a:cxnLst>
            <a:rect l="0" t="0" r="0" b="0"/>
            <a:pathLst>
              <a:path w="864" h="1632">
                <a:moveTo>
                  <a:pt x="0" y="1632"/>
                </a:moveTo>
                <a:lnTo>
                  <a:pt x="96" y="1632"/>
                </a:lnTo>
                <a:lnTo>
                  <a:pt x="864" y="0"/>
                </a:lnTo>
                <a:lnTo>
                  <a:pt x="0" y="1632"/>
                </a:lnTo>
                <a:close/>
              </a:path>
            </a:pathLst>
          </a:custGeom>
          <a:solidFill>
            <a:schemeClr val="bg2">
              <a:tint val="95000"/>
              <a:satMod val="18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3" name="Text Placeholder 2"/>
          <p:cNvSpPr>
            <a:spLocks noGrp="1"/>
          </p:cNvSpPr>
          <p:nvPr>
            <p:ph type="body" idx="1"/>
          </p:nvPr>
        </p:nvSpPr>
        <p:spPr>
          <a:xfrm>
            <a:off x="706902" y="1351672"/>
            <a:ext cx="5718048" cy="977486"/>
          </a:xfrm>
        </p:spPr>
        <p:txBody>
          <a:bodyPr lIns="82296" tIns="45720" bIns="0" anchor="t"/>
          <a:lstStyle>
            <a:lvl1pPr marL="54864" indent="0">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9534DE8C-7C9C-4BAB-B06D-50978E730C4D}" type="datetimeFigureOut">
              <a:rPr lang="en-US" smtClean="0"/>
              <a:pPr/>
              <a:t>4/30/2012</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7C0FBE7A-9E65-493C-9470-95DBDAC4CBD8}" type="slidenum">
              <a:rPr lang="en-US" smtClean="0"/>
              <a:pPr/>
              <a:t>‹#›</a:t>
            </a:fld>
            <a:endParaRPr lang="en-US"/>
          </a:p>
        </p:txBody>
      </p:sp>
      <p:sp>
        <p:nvSpPr>
          <p:cNvPr id="7" name="Rectangle 6"/>
          <p:cNvSpPr/>
          <p:nvPr/>
        </p:nvSpPr>
        <p:spPr>
          <a:xfrm>
            <a:off x="363160" y="402264"/>
            <a:ext cx="8503920" cy="886265"/>
          </a:xfrm>
          <a:prstGeom prst="rect">
            <a:avLst/>
          </a:prstGeom>
          <a:solidFill>
            <a:schemeClr val="bg2">
              <a:tint val="95000"/>
              <a:satMod val="180000"/>
              <a:alpha val="4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706902" y="512064"/>
            <a:ext cx="8156448" cy="777240"/>
          </a:xfrm>
        </p:spPr>
        <p:txBody>
          <a:bodyPr tIns="64008"/>
          <a:lstStyle>
            <a:lvl1pPr algn="l">
              <a:buNone/>
              <a:defRPr sz="3800" b="0" cap="none" spc="-150" baseline="0"/>
            </a:lvl1pPr>
            <a:extLst/>
          </a:lstStyle>
          <a:p>
            <a:r>
              <a:rPr kumimoji="0" lang="en-US" smtClean="0"/>
              <a:t>Click to edit Master title style</a:t>
            </a:r>
            <a:endParaRPr kumimoji="0" lang="en-US"/>
          </a:p>
        </p:txBody>
      </p:sp>
      <p:sp>
        <p:nvSpPr>
          <p:cNvPr id="8" name="Rectangle 7"/>
          <p:cNvSpPr/>
          <p:nvPr/>
        </p:nvSpPr>
        <p:spPr>
          <a:xfrm flipH="1">
            <a:off x="371538" y="680477"/>
            <a:ext cx="27432"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9" name="Rectangle 8"/>
          <p:cNvSpPr/>
          <p:nvPr/>
        </p:nvSpPr>
        <p:spPr>
          <a:xfrm flipH="1">
            <a:off x="411109" y="680477"/>
            <a:ext cx="27432"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0" name="Rectangle 9"/>
          <p:cNvSpPr/>
          <p:nvPr/>
        </p:nvSpPr>
        <p:spPr>
          <a:xfrm flipH="1">
            <a:off x="448450"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Rectangle 10"/>
          <p:cNvSpPr/>
          <p:nvPr/>
        </p:nvSpPr>
        <p:spPr>
          <a:xfrm flipH="1">
            <a:off x="476702"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2" name="Rectangle 11"/>
          <p:cNvSpPr/>
          <p:nvPr/>
        </p:nvSpPr>
        <p:spPr>
          <a:xfrm>
            <a:off x="500478" y="680477"/>
            <a:ext cx="36576"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512064"/>
            <a:ext cx="8229600" cy="914400"/>
          </a:xfrm>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464344" y="1770501"/>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55344" y="1770501"/>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9534DE8C-7C9C-4BAB-B06D-50978E730C4D}" type="datetimeFigureOut">
              <a:rPr lang="en-US" smtClean="0"/>
              <a:pPr/>
              <a:t>4/30/2012</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7C0FBE7A-9E65-493C-9470-95DBDAC4CBD8}"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5" name="Rectangle 24"/>
          <p:cNvSpPr/>
          <p:nvPr/>
        </p:nvSpPr>
        <p:spPr>
          <a:xfrm>
            <a:off x="0" y="402265"/>
            <a:ext cx="8867080" cy="886265"/>
          </a:xfrm>
          <a:prstGeom prst="rect">
            <a:avLst/>
          </a:prstGeom>
          <a:solidFill>
            <a:schemeClr val="bg2">
              <a:tint val="95000"/>
              <a:satMod val="180000"/>
              <a:alpha val="4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504824" y="512064"/>
            <a:ext cx="7772400" cy="914400"/>
          </a:xfrm>
        </p:spPr>
        <p:txBody>
          <a:bodyPr anchor="t"/>
          <a:lstStyle>
            <a:lvl1pPr>
              <a:defRPr sz="4000"/>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09750"/>
            <a:ext cx="4040188" cy="639762"/>
          </a:xfrm>
        </p:spPr>
        <p:txBody>
          <a:bodyPr anchor="ctr"/>
          <a:lstStyle>
            <a:lvl1pPr marL="73152" indent="0" algn="l">
              <a:buNone/>
              <a:defRPr sz="2400" b="1">
                <a:solidFill>
                  <a:schemeClr val="accent2"/>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09750"/>
            <a:ext cx="4041775" cy="639762"/>
          </a:xfrm>
        </p:spPr>
        <p:txBody>
          <a:bodyPr anchor="ctr"/>
          <a:lstStyle>
            <a:lvl1pPr marL="73152" indent="0">
              <a:buNone/>
              <a:defRPr sz="2400" b="1">
                <a:solidFill>
                  <a:schemeClr val="accent2"/>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459037"/>
            <a:ext cx="4040188" cy="3959352"/>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459037"/>
            <a:ext cx="4041775" cy="3959352"/>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9534DE8C-7C9C-4BAB-B06D-50978E730C4D}" type="datetimeFigureOut">
              <a:rPr lang="en-US" smtClean="0"/>
              <a:pPr/>
              <a:t>4/30/2012</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7C0FBE7A-9E65-493C-9470-95DBDAC4CBD8}" type="slidenum">
              <a:rPr lang="en-US" smtClean="0"/>
              <a:pPr/>
              <a:t>‹#›</a:t>
            </a:fld>
            <a:endParaRPr lang="en-US"/>
          </a:p>
        </p:txBody>
      </p:sp>
      <p:sp>
        <p:nvSpPr>
          <p:cNvPr id="16" name="Rectangle 15"/>
          <p:cNvSpPr/>
          <p:nvPr/>
        </p:nvSpPr>
        <p:spPr>
          <a:xfrm>
            <a:off x="87790" y="680477"/>
            <a:ext cx="45720"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7" name="Rectangle 16"/>
          <p:cNvSpPr/>
          <p:nvPr/>
        </p:nvSpPr>
        <p:spPr>
          <a:xfrm>
            <a:off x="47305" y="680477"/>
            <a:ext cx="27432"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8" name="Rectangle 17"/>
          <p:cNvSpPr/>
          <p:nvPr/>
        </p:nvSpPr>
        <p:spPr>
          <a:xfrm>
            <a:off x="28252"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9" name="Rectangle 18"/>
          <p:cNvSpPr/>
          <p:nvPr/>
        </p:nvSpPr>
        <p:spPr>
          <a:xfrm>
            <a:off x="0"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0" name="Rectangle 19"/>
          <p:cNvSpPr/>
          <p:nvPr/>
        </p:nvSpPr>
        <p:spPr>
          <a:xfrm flipH="1">
            <a:off x="149770" y="680477"/>
            <a:ext cx="27432"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1" name="Rectangle 20"/>
          <p:cNvSpPr/>
          <p:nvPr/>
        </p:nvSpPr>
        <p:spPr>
          <a:xfrm flipH="1">
            <a:off x="189341" y="680477"/>
            <a:ext cx="27432"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2" name="Rectangle 21"/>
          <p:cNvSpPr/>
          <p:nvPr/>
        </p:nvSpPr>
        <p:spPr>
          <a:xfrm flipH="1">
            <a:off x="226682"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9" name="Rectangle 28"/>
          <p:cNvSpPr/>
          <p:nvPr/>
        </p:nvSpPr>
        <p:spPr>
          <a:xfrm flipH="1">
            <a:off x="254934"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30" name="Rectangle 29"/>
          <p:cNvSpPr/>
          <p:nvPr/>
        </p:nvSpPr>
        <p:spPr>
          <a:xfrm>
            <a:off x="278710" y="680477"/>
            <a:ext cx="36576"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914400" y="512064"/>
            <a:ext cx="7772400" cy="914400"/>
          </a:xfrm>
        </p:spPr>
        <p:txBody>
          <a:bodyPr/>
          <a:lstStyle>
            <a:lvl1pPr>
              <a:defRPr sz="4000" cap="none" baseline="0"/>
            </a:lvl1pPr>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9534DE8C-7C9C-4BAB-B06D-50978E730C4D}" type="datetimeFigureOut">
              <a:rPr lang="en-US" smtClean="0"/>
              <a:pPr/>
              <a:t>4/30/2012</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7C0FBE7A-9E65-493C-9470-95DBDAC4CBD8}"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9534DE8C-7C9C-4BAB-B06D-50978E730C4D}" type="datetimeFigureOut">
              <a:rPr lang="en-US" smtClean="0"/>
              <a:pPr/>
              <a:t>4/30/2012</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7C0FBE7A-9E65-493C-9470-95DBDAC4CBD8}"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273050"/>
            <a:ext cx="8229600" cy="1162050"/>
          </a:xfrm>
        </p:spPr>
        <p:txBody>
          <a:bodyPr anchor="ctr"/>
          <a:lstStyle>
            <a:lvl1pPr algn="l">
              <a:buNone/>
              <a:defRPr sz="3600" b="0"/>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435100"/>
            <a:ext cx="2514600" cy="4572000"/>
          </a:xfrm>
        </p:spPr>
        <p:txBody>
          <a:bodyPr/>
          <a:lstStyle>
            <a:lvl1pPr marL="54864" indent="0">
              <a:buNone/>
              <a:defRPr sz="18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429000" y="1435100"/>
            <a:ext cx="5486400"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9534DE8C-7C9C-4BAB-B06D-50978E730C4D}" type="datetimeFigureOut">
              <a:rPr lang="en-US" smtClean="0"/>
              <a:pPr/>
              <a:t>4/30/2012</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7C0FBE7A-9E65-493C-9470-95DBDAC4CBD8}"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8" name="Rectangle 7"/>
          <p:cNvSpPr/>
          <p:nvPr/>
        </p:nvSpPr>
        <p:spPr>
          <a:xfrm>
            <a:off x="368032" y="0"/>
            <a:ext cx="8778240" cy="1878037"/>
          </a:xfrm>
          <a:prstGeom prst="rect">
            <a:avLst/>
          </a:prstGeom>
          <a:solidFill>
            <a:srgbClr val="000000">
              <a:alpha val="100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cxnSp>
        <p:nvCxnSpPr>
          <p:cNvPr id="9" name="Straight Connector 8"/>
          <p:cNvCxnSpPr/>
          <p:nvPr/>
        </p:nvCxnSpPr>
        <p:spPr>
          <a:xfrm flipV="1">
            <a:off x="363195" y="1885028"/>
            <a:ext cx="8782622" cy="0"/>
          </a:xfrm>
          <a:prstGeom prst="line">
            <a:avLst/>
          </a:prstGeom>
          <a:noFill/>
          <a:ln w="19050" cap="flat" cmpd="sng" algn="ctr">
            <a:solidFill>
              <a:srgbClr val="FFFFFF">
                <a:alpha val="100000"/>
              </a:srgbClr>
            </a:solidFill>
            <a:prstDash val="solid"/>
            <a:miter lim="800000"/>
          </a:ln>
          <a:effectLst/>
        </p:spPr>
        <p:style>
          <a:lnRef idx="2">
            <a:schemeClr val="accent1"/>
          </a:lnRef>
          <a:fillRef idx="0">
            <a:schemeClr val="accent1"/>
          </a:fillRef>
          <a:effectRef idx="1">
            <a:schemeClr val="accent1"/>
          </a:effectRef>
          <a:fontRef idx="minor">
            <a:schemeClr val="tx1"/>
          </a:fontRef>
        </p:style>
      </p:cxnSp>
      <p:grpSp>
        <p:nvGrpSpPr>
          <p:cNvPr id="10" name="Group 9"/>
          <p:cNvGrpSpPr/>
          <p:nvPr/>
        </p:nvGrpSpPr>
        <p:grpSpPr>
          <a:xfrm rot="5400000">
            <a:off x="8514581" y="1219200"/>
            <a:ext cx="132763" cy="128466"/>
            <a:chOff x="6668087" y="1297746"/>
            <a:chExt cx="161840" cy="156602"/>
          </a:xfrm>
        </p:grpSpPr>
        <p:cxnSp>
          <p:nvCxnSpPr>
            <p:cNvPr id="15" name="Straight Connector 14"/>
            <p:cNvCxnSpPr/>
            <p:nvPr/>
          </p:nvCxnSpPr>
          <p:spPr>
            <a:xfrm rot="16200000">
              <a:off x="6664064" y="1301769"/>
              <a:ext cx="88509" cy="80463"/>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6" name="Straight Connector 15"/>
            <p:cNvCxnSpPr/>
            <p:nvPr/>
          </p:nvCxnSpPr>
          <p:spPr>
            <a:xfrm rot="16200000" flipV="1">
              <a:off x="6685888" y="1391257"/>
              <a:ext cx="125755" cy="427"/>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rot="5400000" flipH="1">
              <a:off x="6744524" y="1300853"/>
              <a:ext cx="88509" cy="82296"/>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grpSp>
      <p:sp>
        <p:nvSpPr>
          <p:cNvPr id="2" name="Title 1"/>
          <p:cNvSpPr>
            <a:spLocks noGrp="1"/>
          </p:cNvSpPr>
          <p:nvPr>
            <p:ph type="title"/>
          </p:nvPr>
        </p:nvSpPr>
        <p:spPr bwMode="grayWhite">
          <a:xfrm>
            <a:off x="914400" y="441251"/>
            <a:ext cx="6858000" cy="701749"/>
          </a:xfrm>
        </p:spPr>
        <p:txBody>
          <a:bodyPr anchor="b"/>
          <a:lstStyle>
            <a:lvl1pPr algn="l">
              <a:buNone/>
              <a:defRPr sz="2100" b="0"/>
            </a:lvl1pPr>
            <a:extLst/>
          </a:lstStyle>
          <a:p>
            <a:r>
              <a:rPr kumimoji="0" lang="en-US" smtClean="0"/>
              <a:t>Click to edit Master title style</a:t>
            </a:r>
            <a:endParaRPr kumimoji="0" lang="en-US"/>
          </a:p>
        </p:txBody>
      </p:sp>
      <p:sp>
        <p:nvSpPr>
          <p:cNvPr id="3" name="Picture Placeholder 2"/>
          <p:cNvSpPr>
            <a:spLocks noGrp="1"/>
          </p:cNvSpPr>
          <p:nvPr>
            <p:ph type="pic" idx="1"/>
          </p:nvPr>
        </p:nvSpPr>
        <p:spPr>
          <a:xfrm>
            <a:off x="368032" y="1893781"/>
            <a:ext cx="8778240" cy="4960144"/>
          </a:xfrm>
          <a:solidFill>
            <a:schemeClr val="bg2"/>
          </a:solidFill>
        </p:spPr>
        <p:txBody>
          <a:bodyPr/>
          <a:lstStyle>
            <a:lvl1pPr marL="0" indent="0">
              <a:buNone/>
              <a:defRPr sz="3200"/>
            </a:lvl1pPr>
            <a:extLst/>
          </a:lstStyle>
          <a:p>
            <a:r>
              <a:rPr kumimoji="0" lang="en-US" smtClean="0"/>
              <a:t>Click icon to add picture</a:t>
            </a:r>
            <a:endParaRPr kumimoji="0" lang="en-US"/>
          </a:p>
        </p:txBody>
      </p:sp>
      <p:sp>
        <p:nvSpPr>
          <p:cNvPr id="4" name="Text Placeholder 3"/>
          <p:cNvSpPr>
            <a:spLocks noGrp="1"/>
          </p:cNvSpPr>
          <p:nvPr>
            <p:ph type="body" sz="half" idx="2"/>
          </p:nvPr>
        </p:nvSpPr>
        <p:spPr bwMode="grayWhite">
          <a:xfrm>
            <a:off x="914400" y="1150144"/>
            <a:ext cx="6858000" cy="685800"/>
          </a:xfrm>
        </p:spPr>
        <p:txBody>
          <a:bodyPr/>
          <a:lstStyle>
            <a:lvl1pPr marL="27432" indent="0">
              <a:spcBef>
                <a:spcPts val="0"/>
              </a:spcBef>
              <a:buNone/>
              <a:defRPr sz="1400">
                <a:solidFill>
                  <a:srgbClr val="FFFFFF"/>
                </a:solidFill>
              </a:defRPr>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grpSp>
        <p:nvGrpSpPr>
          <p:cNvPr id="14" name="Group 13"/>
          <p:cNvGrpSpPr/>
          <p:nvPr/>
        </p:nvGrpSpPr>
        <p:grpSpPr>
          <a:xfrm rot="5400000">
            <a:off x="8666981" y="1371600"/>
            <a:ext cx="132763" cy="128466"/>
            <a:chOff x="6668087" y="1297746"/>
            <a:chExt cx="161840" cy="156602"/>
          </a:xfrm>
        </p:grpSpPr>
        <p:cxnSp>
          <p:nvCxnSpPr>
            <p:cNvPr id="11" name="Straight Connector 10"/>
            <p:cNvCxnSpPr/>
            <p:nvPr/>
          </p:nvCxnSpPr>
          <p:spPr>
            <a:xfrm rot="16200000">
              <a:off x="6664064" y="1301769"/>
              <a:ext cx="88509" cy="80463"/>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rot="16200000" flipV="1">
              <a:off x="6685888" y="1391257"/>
              <a:ext cx="125755" cy="427"/>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3" name="Straight Connector 12"/>
            <p:cNvCxnSpPr/>
            <p:nvPr/>
          </p:nvCxnSpPr>
          <p:spPr>
            <a:xfrm rot="5400000" flipH="1">
              <a:off x="6744524" y="1300853"/>
              <a:ext cx="88509" cy="82296"/>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grpSp>
      <p:grpSp>
        <p:nvGrpSpPr>
          <p:cNvPr id="18" name="Group 17"/>
          <p:cNvGrpSpPr/>
          <p:nvPr/>
        </p:nvGrpSpPr>
        <p:grpSpPr>
          <a:xfrm rot="5400000">
            <a:off x="8320088" y="1474763"/>
            <a:ext cx="132763" cy="128466"/>
            <a:chOff x="6668087" y="1297746"/>
            <a:chExt cx="161840" cy="156602"/>
          </a:xfrm>
        </p:grpSpPr>
        <p:cxnSp>
          <p:nvCxnSpPr>
            <p:cNvPr id="19" name="Straight Connector 18"/>
            <p:cNvCxnSpPr/>
            <p:nvPr/>
          </p:nvCxnSpPr>
          <p:spPr>
            <a:xfrm rot="16200000">
              <a:off x="6664064" y="1301769"/>
              <a:ext cx="88509" cy="80463"/>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rot="16200000" flipV="1">
              <a:off x="6685888" y="1391257"/>
              <a:ext cx="125755" cy="427"/>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rot="5400000" flipH="1">
              <a:off x="6744524" y="1300853"/>
              <a:ext cx="88509" cy="82296"/>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grpSp>
      <p:sp>
        <p:nvSpPr>
          <p:cNvPr id="5" name="Date Placeholder 4"/>
          <p:cNvSpPr>
            <a:spLocks noGrp="1"/>
          </p:cNvSpPr>
          <p:nvPr>
            <p:ph type="dt" sz="half" idx="10"/>
          </p:nvPr>
        </p:nvSpPr>
        <p:spPr>
          <a:xfrm>
            <a:off x="6477000" y="55499"/>
            <a:ext cx="2133600" cy="365125"/>
          </a:xfrm>
        </p:spPr>
        <p:txBody>
          <a:bodyPr/>
          <a:lstStyle>
            <a:extLst/>
          </a:lstStyle>
          <a:p>
            <a:fld id="{9534DE8C-7C9C-4BAB-B06D-50978E730C4D}" type="datetimeFigureOut">
              <a:rPr lang="en-US" smtClean="0"/>
              <a:pPr/>
              <a:t>4/30/2012</a:t>
            </a:fld>
            <a:endParaRPr lang="en-US"/>
          </a:p>
        </p:txBody>
      </p:sp>
      <p:sp>
        <p:nvSpPr>
          <p:cNvPr id="6" name="Footer Placeholder 5"/>
          <p:cNvSpPr>
            <a:spLocks noGrp="1"/>
          </p:cNvSpPr>
          <p:nvPr>
            <p:ph type="ftr" sz="quarter" idx="11"/>
          </p:nvPr>
        </p:nvSpPr>
        <p:spPr>
          <a:xfrm>
            <a:off x="914400" y="55499"/>
            <a:ext cx="5562600" cy="365125"/>
          </a:xfrm>
        </p:spPr>
        <p:txBody>
          <a:bodyPr/>
          <a:lstStyle>
            <a:extLst/>
          </a:lstStyle>
          <a:p>
            <a:endParaRPr lang="en-US"/>
          </a:p>
        </p:txBody>
      </p:sp>
      <p:sp>
        <p:nvSpPr>
          <p:cNvPr id="7" name="Slide Number Placeholder 6"/>
          <p:cNvSpPr>
            <a:spLocks noGrp="1"/>
          </p:cNvSpPr>
          <p:nvPr>
            <p:ph type="sldNum" sz="quarter" idx="12"/>
          </p:nvPr>
        </p:nvSpPr>
        <p:spPr>
          <a:xfrm>
            <a:off x="8610600" y="55499"/>
            <a:ext cx="457200" cy="365125"/>
          </a:xfrm>
        </p:spPr>
        <p:txBody>
          <a:bodyPr/>
          <a:lstStyle>
            <a:extLst/>
          </a:lstStyle>
          <a:p>
            <a:fld id="{7C0FBE7A-9E65-493C-9470-95DBDAC4CBD8}"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7" name="Rectangle 6"/>
          <p:cNvSpPr/>
          <p:nvPr/>
        </p:nvSpPr>
        <p:spPr>
          <a:xfrm>
            <a:off x="0" y="-1"/>
            <a:ext cx="365760" cy="6854456"/>
          </a:xfrm>
          <a:prstGeom prst="rect">
            <a:avLst/>
          </a:prstGeom>
          <a:solidFill>
            <a:srgbClr val="FFFFFF">
              <a:alpha val="100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Rectangle 7"/>
          <p:cNvSpPr/>
          <p:nvPr/>
        </p:nvSpPr>
        <p:spPr>
          <a:xfrm>
            <a:off x="255291" y="5047394"/>
            <a:ext cx="73152" cy="169164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Rectangle 8"/>
          <p:cNvSpPr/>
          <p:nvPr/>
        </p:nvSpPr>
        <p:spPr>
          <a:xfrm>
            <a:off x="255291" y="4796819"/>
            <a:ext cx="73152" cy="228600"/>
          </a:xfrm>
          <a:prstGeom prst="rect">
            <a:avLst/>
          </a:prstGeom>
          <a:solidFill>
            <a:schemeClr val="accent3">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Rectangle 9"/>
          <p:cNvSpPr/>
          <p:nvPr/>
        </p:nvSpPr>
        <p:spPr>
          <a:xfrm>
            <a:off x="255291" y="4637685"/>
            <a:ext cx="73152" cy="137160"/>
          </a:xfrm>
          <a:prstGeom prst="rect">
            <a:avLst/>
          </a:prstGeom>
          <a:solidFill>
            <a:schemeClr val="bg2"/>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Rectangle 10"/>
          <p:cNvSpPr/>
          <p:nvPr/>
        </p:nvSpPr>
        <p:spPr>
          <a:xfrm>
            <a:off x="255291" y="4542559"/>
            <a:ext cx="73152" cy="7315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2" name="Rectangle 11"/>
          <p:cNvSpPr/>
          <p:nvPr/>
        </p:nvSpPr>
        <p:spPr>
          <a:xfrm>
            <a:off x="309558" y="680477"/>
            <a:ext cx="45720"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5" name="Rectangle 14"/>
          <p:cNvSpPr/>
          <p:nvPr/>
        </p:nvSpPr>
        <p:spPr>
          <a:xfrm>
            <a:off x="269073" y="680477"/>
            <a:ext cx="27432"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6" name="Rectangle 15"/>
          <p:cNvSpPr/>
          <p:nvPr/>
        </p:nvSpPr>
        <p:spPr>
          <a:xfrm>
            <a:off x="250020" y="680477"/>
            <a:ext cx="9144"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7" name="Rectangle 16"/>
          <p:cNvSpPr/>
          <p:nvPr/>
        </p:nvSpPr>
        <p:spPr>
          <a:xfrm>
            <a:off x="221768" y="680477"/>
            <a:ext cx="9144"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2" name="Title Placeholder 21"/>
          <p:cNvSpPr>
            <a:spLocks noGrp="1"/>
          </p:cNvSpPr>
          <p:nvPr>
            <p:ph type="title"/>
          </p:nvPr>
        </p:nvSpPr>
        <p:spPr>
          <a:xfrm>
            <a:off x="914400" y="512064"/>
            <a:ext cx="7772400" cy="914400"/>
          </a:xfrm>
          <a:prstGeom prst="rect">
            <a:avLst/>
          </a:prstGeom>
        </p:spPr>
        <p:txBody>
          <a:bodyPr vert="horz" anchor="t">
            <a:noAutofit/>
          </a:bodyPr>
          <a:lstStyle>
            <a:extLst/>
          </a:lstStyle>
          <a:p>
            <a:r>
              <a:rPr kumimoji="0" lang="en-US" smtClean="0"/>
              <a:t>Click to edit Master title style</a:t>
            </a:r>
            <a:endParaRPr kumimoji="0" lang="en-US"/>
          </a:p>
        </p:txBody>
      </p:sp>
      <p:sp>
        <p:nvSpPr>
          <p:cNvPr id="13" name="Text Placeholder 12"/>
          <p:cNvSpPr>
            <a:spLocks noGrp="1"/>
          </p:cNvSpPr>
          <p:nvPr>
            <p:ph type="body" idx="1"/>
          </p:nvPr>
        </p:nvSpPr>
        <p:spPr>
          <a:xfrm>
            <a:off x="914400" y="1783560"/>
            <a:ext cx="7772400" cy="4572000"/>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477000" y="6416675"/>
            <a:ext cx="2133600" cy="365125"/>
          </a:xfrm>
          <a:prstGeom prst="rect">
            <a:avLst/>
          </a:prstGeom>
        </p:spPr>
        <p:txBody>
          <a:bodyPr vert="horz" anchor="b"/>
          <a:lstStyle>
            <a:lvl1pPr algn="l" eaLnBrk="1" latinLnBrk="0" hangingPunct="1">
              <a:defRPr kumimoji="0" sz="1100">
                <a:solidFill>
                  <a:schemeClr val="tx2"/>
                </a:solidFill>
              </a:defRPr>
            </a:lvl1pPr>
            <a:extLst/>
          </a:lstStyle>
          <a:p>
            <a:fld id="{9534DE8C-7C9C-4BAB-B06D-50978E730C4D}" type="datetimeFigureOut">
              <a:rPr lang="en-US" smtClean="0"/>
              <a:pPr/>
              <a:t>4/30/2012</a:t>
            </a:fld>
            <a:endParaRPr lang="en-US"/>
          </a:p>
        </p:txBody>
      </p:sp>
      <p:sp>
        <p:nvSpPr>
          <p:cNvPr id="3" name="Footer Placeholder 2"/>
          <p:cNvSpPr>
            <a:spLocks noGrp="1"/>
          </p:cNvSpPr>
          <p:nvPr>
            <p:ph type="ftr" sz="quarter" idx="3"/>
          </p:nvPr>
        </p:nvSpPr>
        <p:spPr>
          <a:xfrm>
            <a:off x="914400" y="6416675"/>
            <a:ext cx="5562600" cy="365125"/>
          </a:xfrm>
          <a:prstGeom prst="rect">
            <a:avLst/>
          </a:prstGeom>
        </p:spPr>
        <p:txBody>
          <a:bodyPr vert="horz" anchor="b"/>
          <a:lstStyle>
            <a:lvl1pPr algn="r" eaLnBrk="1" latinLnBrk="0" hangingPunct="1">
              <a:defRPr kumimoji="0" sz="1100">
                <a:solidFill>
                  <a:schemeClr val="tx2"/>
                </a:solidFill>
              </a:defRPr>
            </a:lvl1pPr>
            <a:extLst/>
          </a:lstStyle>
          <a:p>
            <a:endParaRPr lang="en-US"/>
          </a:p>
        </p:txBody>
      </p:sp>
      <p:sp>
        <p:nvSpPr>
          <p:cNvPr id="23" name="Slide Number Placeholder 22"/>
          <p:cNvSpPr>
            <a:spLocks noGrp="1"/>
          </p:cNvSpPr>
          <p:nvPr>
            <p:ph type="sldNum" sz="quarter" idx="4"/>
          </p:nvPr>
        </p:nvSpPr>
        <p:spPr>
          <a:xfrm>
            <a:off x="8610600" y="6416675"/>
            <a:ext cx="457200" cy="365125"/>
          </a:xfrm>
          <a:prstGeom prst="rect">
            <a:avLst/>
          </a:prstGeom>
        </p:spPr>
        <p:txBody>
          <a:bodyPr vert="horz" anchor="b"/>
          <a:lstStyle>
            <a:lvl1pPr algn="l" eaLnBrk="1" latinLnBrk="0" hangingPunct="1">
              <a:defRPr kumimoji="0" sz="1200">
                <a:solidFill>
                  <a:schemeClr val="tx2"/>
                </a:solidFill>
              </a:defRPr>
            </a:lvl1pPr>
            <a:extLst/>
          </a:lstStyle>
          <a:p>
            <a:fld id="{7C0FBE7A-9E65-493C-9470-95DBDAC4CBD8}"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4000" kern="1200" spc="-100" baseline="0">
          <a:solidFill>
            <a:schemeClr val="tx2">
              <a:satMod val="200000"/>
            </a:schemeClr>
          </a:solidFill>
          <a:latin typeface="+mj-lt"/>
          <a:ea typeface="+mj-ea"/>
          <a:cs typeface="+mj-cs"/>
        </a:defRPr>
      </a:lvl1pPr>
      <a:extLst/>
    </p:titleStyle>
    <p:bodyStyle>
      <a:lvl1pPr marL="411480" indent="-342900" algn="l" rtl="0" eaLnBrk="1" latinLnBrk="0" hangingPunct="1">
        <a:spcBef>
          <a:spcPts val="700"/>
        </a:spcBef>
        <a:buClr>
          <a:schemeClr val="tx2"/>
        </a:buClr>
        <a:buSzPct val="95000"/>
        <a:buFont typeface="Wingdings"/>
        <a:buChar char=""/>
        <a:defRPr kumimoji="0" sz="3000" kern="1200">
          <a:solidFill>
            <a:schemeClr val="tx1"/>
          </a:solidFill>
          <a:latin typeface="+mn-lt"/>
          <a:ea typeface="+mn-ea"/>
          <a:cs typeface="+mn-cs"/>
        </a:defRPr>
      </a:lvl1pPr>
      <a:lvl2pPr marL="740664" indent="-285750" algn="l" rtl="0" eaLnBrk="1" latinLnBrk="0" hangingPunct="1">
        <a:spcBef>
          <a:spcPct val="20000"/>
        </a:spcBef>
        <a:buClr>
          <a:schemeClr val="accent2"/>
        </a:buClr>
        <a:buSzPct val="90000"/>
        <a:buFont typeface="Wingdings"/>
        <a:buChar char=""/>
        <a:defRPr kumimoji="0" sz="2600" kern="1200">
          <a:solidFill>
            <a:schemeClr val="tx1"/>
          </a:solidFill>
          <a:latin typeface="+mn-lt"/>
          <a:ea typeface="+mn-ea"/>
          <a:cs typeface="+mn-cs"/>
        </a:defRPr>
      </a:lvl2pPr>
      <a:lvl3pPr marL="996696" indent="-228600" algn="l" rtl="0" eaLnBrk="1" latinLnBrk="0" hangingPunct="1">
        <a:spcBef>
          <a:spcPct val="20000"/>
        </a:spcBef>
        <a:buClr>
          <a:schemeClr val="accent2"/>
        </a:buClr>
        <a:buFont typeface="Wingdings 2"/>
        <a:buChar char=""/>
        <a:defRPr kumimoji="0" sz="2400" kern="1200">
          <a:solidFill>
            <a:schemeClr val="tx1"/>
          </a:solidFill>
          <a:latin typeface="+mn-lt"/>
          <a:ea typeface="+mn-ea"/>
          <a:cs typeface="+mn-cs"/>
        </a:defRPr>
      </a:lvl3pPr>
      <a:lvl4pPr marL="1261872" indent="-228600" algn="l" rtl="0" eaLnBrk="1" latinLnBrk="0" hangingPunct="1">
        <a:spcBef>
          <a:spcPct val="20000"/>
        </a:spcBef>
        <a:buClr>
          <a:schemeClr val="accent3"/>
        </a:buClr>
        <a:buFont typeface="Wingdings 3"/>
        <a:buChar char=""/>
        <a:defRPr kumimoji="0" sz="2200" kern="1200">
          <a:solidFill>
            <a:schemeClr val="tx1"/>
          </a:solidFill>
          <a:latin typeface="+mn-lt"/>
          <a:ea typeface="+mn-ea"/>
          <a:cs typeface="+mn-cs"/>
        </a:defRPr>
      </a:lvl4pPr>
      <a:lvl5pPr marL="1481328" indent="-210312" algn="l" rtl="0" eaLnBrk="1" latinLnBrk="0" hangingPunct="1">
        <a:spcBef>
          <a:spcPct val="20000"/>
        </a:spcBef>
        <a:buClr>
          <a:schemeClr val="accent3"/>
        </a:buClr>
        <a:buFont typeface="Wingdings 2"/>
        <a:buChar char=""/>
        <a:defRPr kumimoji="0" sz="2000" kern="1200">
          <a:solidFill>
            <a:schemeClr val="tx1"/>
          </a:solidFill>
          <a:latin typeface="+mn-lt"/>
          <a:ea typeface="+mn-ea"/>
          <a:cs typeface="+mn-cs"/>
        </a:defRPr>
      </a:lvl5pPr>
      <a:lvl6pPr marL="1709928" indent="-210312" algn="l" rtl="0" eaLnBrk="1" latinLnBrk="0" hangingPunct="1">
        <a:spcBef>
          <a:spcPct val="20000"/>
        </a:spcBef>
        <a:buClr>
          <a:schemeClr val="accent3"/>
        </a:buClr>
        <a:buFont typeface="Wingdings 2"/>
        <a:buChar char=""/>
        <a:defRPr kumimoji="0" sz="1800" kern="1200">
          <a:solidFill>
            <a:schemeClr val="tx1"/>
          </a:solidFill>
          <a:latin typeface="+mn-lt"/>
          <a:ea typeface="+mn-ea"/>
          <a:cs typeface="+mn-cs"/>
        </a:defRPr>
      </a:lvl6pPr>
      <a:lvl7pPr marL="1901952"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7pPr>
      <a:lvl8pPr marL="2093976"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8pPr>
      <a:lvl9pPr marL="2286000"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How to build a resume</a:t>
            </a:r>
            <a:endParaRPr lang="en-US" dirty="0"/>
          </a:p>
        </p:txBody>
      </p:sp>
      <p:sp>
        <p:nvSpPr>
          <p:cNvPr id="3" name="Subtitle 2"/>
          <p:cNvSpPr>
            <a:spLocks noGrp="1"/>
          </p:cNvSpPr>
          <p:nvPr>
            <p:ph type="subTitle" idx="1"/>
          </p:nvPr>
        </p:nvSpPr>
        <p:spPr/>
        <p:txBody>
          <a:bodyPr/>
          <a:lstStyle/>
          <a:p>
            <a:r>
              <a:rPr lang="en-US" dirty="0" smtClean="0"/>
              <a:t>Presented by the </a:t>
            </a:r>
            <a:r>
              <a:rPr lang="en-US" dirty="0" err="1" smtClean="0"/>
              <a:t>UAHuntsville</a:t>
            </a:r>
            <a:r>
              <a:rPr lang="en-US" dirty="0" smtClean="0"/>
              <a:t> Office of Career Development</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dirty="0" smtClean="0"/>
              <a:t>What are Objectives and Summaries?</a:t>
            </a:r>
            <a:endParaRPr lang="en-US" sz="3200" dirty="0"/>
          </a:p>
        </p:txBody>
      </p:sp>
      <p:sp>
        <p:nvSpPr>
          <p:cNvPr id="3" name="Content Placeholder 2"/>
          <p:cNvSpPr>
            <a:spLocks noGrp="1"/>
          </p:cNvSpPr>
          <p:nvPr>
            <p:ph idx="1"/>
          </p:nvPr>
        </p:nvSpPr>
        <p:spPr>
          <a:xfrm>
            <a:off x="914400" y="1295400"/>
            <a:ext cx="7772400" cy="4572000"/>
          </a:xfrm>
        </p:spPr>
        <p:txBody>
          <a:bodyPr/>
          <a:lstStyle/>
          <a:p>
            <a:pPr>
              <a:buNone/>
            </a:pPr>
            <a:r>
              <a:rPr lang="en-US" dirty="0" smtClean="0"/>
              <a:t>     </a:t>
            </a:r>
            <a:r>
              <a:rPr lang="en-US" sz="2800" dirty="0" smtClean="0"/>
              <a:t>An objective briefly tells the reader what type of opportunity is being sought (e.g. Seeking an entry level position as a teller with Bank US).  A summary is a brief snapshot of the individual’s past experiences.  </a:t>
            </a:r>
            <a:r>
              <a:rPr lang="en-US" sz="2800" b="1" dirty="0" smtClean="0"/>
              <a:t>Objectives and/or summaries are not required on a resume.</a:t>
            </a:r>
          </a:p>
          <a:p>
            <a:pPr>
              <a:buNone/>
            </a:pPr>
            <a:endParaRPr lang="en-US" dirty="0"/>
          </a:p>
        </p:txBody>
      </p:sp>
      <p:pic>
        <p:nvPicPr>
          <p:cNvPr id="1026" name="Picture 2" descr="C:\Users\StacyGivens\AppData\Local\Microsoft\Windows\Temporary Internet Files\Content.IE5\N5LAV6HI\MC900431529[1].png"/>
          <p:cNvPicPr>
            <a:picLocks noChangeAspect="1" noChangeArrowheads="1"/>
          </p:cNvPicPr>
          <p:nvPr/>
        </p:nvPicPr>
        <p:blipFill>
          <a:blip r:embed="rId2" cstate="print"/>
          <a:srcRect/>
          <a:stretch>
            <a:fillRect/>
          </a:stretch>
        </p:blipFill>
        <p:spPr bwMode="auto">
          <a:xfrm>
            <a:off x="1066800" y="3886200"/>
            <a:ext cx="2285714" cy="2285714"/>
          </a:xfrm>
          <a:prstGeom prst="rect">
            <a:avLst/>
          </a:prstGeom>
          <a:noFill/>
        </p:spPr>
      </p:pic>
      <p:sp>
        <p:nvSpPr>
          <p:cNvPr id="5" name="TextBox 4"/>
          <p:cNvSpPr txBox="1"/>
          <p:nvPr/>
        </p:nvSpPr>
        <p:spPr>
          <a:xfrm>
            <a:off x="3200400" y="4038600"/>
            <a:ext cx="5248553" cy="1938992"/>
          </a:xfrm>
          <a:prstGeom prst="rect">
            <a:avLst/>
          </a:prstGeom>
          <a:noFill/>
        </p:spPr>
        <p:txBody>
          <a:bodyPr wrap="none" rtlCol="0">
            <a:spAutoFit/>
          </a:bodyPr>
          <a:lstStyle/>
          <a:p>
            <a:r>
              <a:rPr lang="en-US" sz="2400" dirty="0" smtClean="0">
                <a:solidFill>
                  <a:srgbClr val="FF9900"/>
                </a:solidFill>
              </a:rPr>
              <a:t>Be careful to modify objectives for each </a:t>
            </a:r>
          </a:p>
          <a:p>
            <a:r>
              <a:rPr lang="en-US" sz="2400" dirty="0" smtClean="0">
                <a:solidFill>
                  <a:srgbClr val="FF9900"/>
                </a:solidFill>
              </a:rPr>
              <a:t>employer.  Sending a resume to an</a:t>
            </a:r>
          </a:p>
          <a:p>
            <a:r>
              <a:rPr lang="en-US" sz="2400" dirty="0" smtClean="0">
                <a:solidFill>
                  <a:srgbClr val="FF9900"/>
                </a:solidFill>
              </a:rPr>
              <a:t>employer that states your interest in </a:t>
            </a:r>
          </a:p>
          <a:p>
            <a:r>
              <a:rPr lang="en-US" sz="2400" dirty="0" smtClean="0">
                <a:solidFill>
                  <a:srgbClr val="FF9900"/>
                </a:solidFill>
              </a:rPr>
              <a:t>working for a different company will </a:t>
            </a:r>
          </a:p>
          <a:p>
            <a:r>
              <a:rPr lang="en-US" sz="2400" dirty="0" smtClean="0">
                <a:solidFill>
                  <a:srgbClr val="FF9900"/>
                </a:solidFill>
              </a:rPr>
              <a:t>cost you the job.</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smtClean="0"/>
              <a:t>What School Information Should be Included?  Where does it Go?</a:t>
            </a:r>
            <a:endParaRPr lang="en-US" sz="3600" dirty="0"/>
          </a:p>
        </p:txBody>
      </p:sp>
      <p:sp>
        <p:nvSpPr>
          <p:cNvPr id="3" name="Content Placeholder 2"/>
          <p:cNvSpPr>
            <a:spLocks noGrp="1"/>
          </p:cNvSpPr>
          <p:nvPr>
            <p:ph idx="1"/>
          </p:nvPr>
        </p:nvSpPr>
        <p:spPr/>
        <p:txBody>
          <a:bodyPr>
            <a:normAutofit lnSpcReduction="10000"/>
          </a:bodyPr>
          <a:lstStyle/>
          <a:p>
            <a:pPr>
              <a:buNone/>
            </a:pPr>
            <a:r>
              <a:rPr lang="en-US" dirty="0" smtClean="0"/>
              <a:t>    College students should place their school information just beneath contact information or objectives/summaries (if they are used).  Where you are currently enrolled must be listed first followed by other colleges and/or high schools (if listing).  City and state where institution is located, degree pursuing and expected graduation date must be included.  GPA is optional, but if not listed, most employers will assume it is bad.  </a:t>
            </a: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14400" y="1828800"/>
            <a:ext cx="7772400" cy="4572000"/>
          </a:xfrm>
        </p:spPr>
        <p:txBody>
          <a:bodyPr/>
          <a:lstStyle/>
          <a:p>
            <a:pPr>
              <a:buNone/>
            </a:pPr>
            <a:r>
              <a:rPr lang="en-US" dirty="0" smtClean="0"/>
              <a:t>     Sure.  But, but it should be clear that it is a Major GPA.  If it is not clear, employers will assume that it is an overall GPA.  If/when they receive a transcript later that does not verify what they believe, they will question your honesty.</a:t>
            </a:r>
            <a:endParaRPr lang="en-US" dirty="0"/>
          </a:p>
        </p:txBody>
      </p:sp>
      <p:sp>
        <p:nvSpPr>
          <p:cNvPr id="4" name="Title 1"/>
          <p:cNvSpPr>
            <a:spLocks noGrp="1"/>
          </p:cNvSpPr>
          <p:nvPr>
            <p:ph type="title"/>
          </p:nvPr>
        </p:nvSpPr>
        <p:spPr/>
        <p:txBody>
          <a:bodyPr/>
          <a:lstStyle/>
          <a:p>
            <a:r>
              <a:rPr lang="en-US" sz="3200" dirty="0" smtClean="0"/>
              <a:t>My Major GPA is Better than My Overall GPA.  Can I use it Instead?</a:t>
            </a:r>
            <a:endParaRPr lang="en-US" sz="32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Should I Include High School Information?</a:t>
            </a:r>
            <a:endParaRPr lang="en-US" dirty="0"/>
          </a:p>
        </p:txBody>
      </p:sp>
      <p:sp>
        <p:nvSpPr>
          <p:cNvPr id="3" name="Content Placeholder 2"/>
          <p:cNvSpPr>
            <a:spLocks noGrp="1"/>
          </p:cNvSpPr>
          <p:nvPr>
            <p:ph idx="1"/>
          </p:nvPr>
        </p:nvSpPr>
        <p:spPr/>
        <p:txBody>
          <a:bodyPr>
            <a:normAutofit lnSpcReduction="10000"/>
          </a:bodyPr>
          <a:lstStyle/>
          <a:p>
            <a:pPr>
              <a:buNone/>
            </a:pPr>
            <a:r>
              <a:rPr lang="en-US" dirty="0" smtClean="0"/>
              <a:t>     At some point, high school information must be removed from the resume.  A good general rule of thumb is to keep high school information on the resume while seeking a degree related job opportunity in college (e.g. co-op or internships).  Once real-world work experience is gained, remove ALL high school information.   College graduates should NEVER include high school information on  resumes.</a:t>
            </a:r>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do I List about my past work experiences?</a:t>
            </a:r>
            <a:endParaRPr lang="en-US" dirty="0"/>
          </a:p>
        </p:txBody>
      </p:sp>
      <p:sp>
        <p:nvSpPr>
          <p:cNvPr id="3" name="Content Placeholder 2"/>
          <p:cNvSpPr>
            <a:spLocks noGrp="1"/>
          </p:cNvSpPr>
          <p:nvPr>
            <p:ph idx="1"/>
          </p:nvPr>
        </p:nvSpPr>
        <p:spPr/>
        <p:txBody>
          <a:bodyPr/>
          <a:lstStyle/>
          <a:p>
            <a:pPr>
              <a:buNone/>
            </a:pPr>
            <a:r>
              <a:rPr lang="en-US" dirty="0" smtClean="0"/>
              <a:t>     If work experiences are being listed, you should include the name of the company/business, the location (city and state), dates of employment and your job title.  Unless it is requested, do NOT list supervisors’ names, reasons for departure/termination or rate of pay.   With either bullets or in paragraph form, summarize your tasks and accomplishments.  </a:t>
            </a:r>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separates the good from the great?</a:t>
            </a:r>
            <a:endParaRPr lang="en-US" dirty="0"/>
          </a:p>
        </p:txBody>
      </p:sp>
      <p:sp>
        <p:nvSpPr>
          <p:cNvPr id="3" name="Content Placeholder 2"/>
          <p:cNvSpPr>
            <a:spLocks noGrp="1"/>
          </p:cNvSpPr>
          <p:nvPr>
            <p:ph idx="1"/>
          </p:nvPr>
        </p:nvSpPr>
        <p:spPr/>
        <p:txBody>
          <a:bodyPr>
            <a:normAutofit fontScale="92500" lnSpcReduction="10000"/>
          </a:bodyPr>
          <a:lstStyle/>
          <a:p>
            <a:pPr>
              <a:buNone/>
            </a:pPr>
            <a:r>
              <a:rPr lang="en-US" dirty="0" smtClean="0"/>
              <a:t>     Accomplishments, facts, numbers, percentages…</a:t>
            </a:r>
          </a:p>
          <a:p>
            <a:pPr>
              <a:buNone/>
            </a:pPr>
            <a:r>
              <a:rPr lang="en-US" dirty="0" smtClean="0"/>
              <a:t>     Most people who have worked at a retail store can say that they “assisted customers with sales.”  Those that can say they “assisted over 50 customers on average per day with 100% customer satisfaction,” pull themselves away from the pack.  Numbers cannot be fabricated…you must be able to back up anything that you put on your resume.</a:t>
            </a:r>
          </a:p>
          <a:p>
            <a:pPr>
              <a:buNone/>
            </a:pPr>
            <a:r>
              <a:rPr lang="en-US" dirty="0" smtClean="0"/>
              <a:t>     </a:t>
            </a:r>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How far back do I go?</a:t>
            </a:r>
            <a:endParaRPr lang="en-US" dirty="0"/>
          </a:p>
        </p:txBody>
      </p:sp>
      <p:sp>
        <p:nvSpPr>
          <p:cNvPr id="3" name="Content Placeholder 2"/>
          <p:cNvSpPr>
            <a:spLocks noGrp="1"/>
          </p:cNvSpPr>
          <p:nvPr>
            <p:ph idx="1"/>
          </p:nvPr>
        </p:nvSpPr>
        <p:spPr/>
        <p:txBody>
          <a:bodyPr/>
          <a:lstStyle/>
          <a:p>
            <a:pPr>
              <a:buNone/>
            </a:pPr>
            <a:r>
              <a:rPr lang="en-US" dirty="0" smtClean="0"/>
              <a:t>     Depends.  If you have degree-related work</a:t>
            </a:r>
          </a:p>
          <a:p>
            <a:pPr>
              <a:buNone/>
            </a:pPr>
            <a:r>
              <a:rPr lang="en-US" dirty="0" smtClean="0"/>
              <a:t>     experience, you can leave off odd jobs like babysitting, landscaping, etc.  However, if you don’t have degree-related work experience, list the “odd jobs.”  They can demonstrate to employers your work ethic, character, ability to work with others, etc.  Don’t leave off jobs that will result in possibly a concerning gap in employment.</a:t>
            </a:r>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dirty="0" smtClean="0"/>
              <a:t>I don’t have real-world experience.  Can I list volunteer work in its place?</a:t>
            </a:r>
            <a:endParaRPr lang="en-US" sz="3200" dirty="0"/>
          </a:p>
        </p:txBody>
      </p:sp>
      <p:sp>
        <p:nvSpPr>
          <p:cNvPr id="3" name="Content Placeholder 2"/>
          <p:cNvSpPr>
            <a:spLocks noGrp="1"/>
          </p:cNvSpPr>
          <p:nvPr>
            <p:ph idx="1"/>
          </p:nvPr>
        </p:nvSpPr>
        <p:spPr>
          <a:xfrm>
            <a:off x="838200" y="2209800"/>
            <a:ext cx="7772400" cy="3702840"/>
          </a:xfrm>
        </p:spPr>
        <p:txBody>
          <a:bodyPr/>
          <a:lstStyle/>
          <a:p>
            <a:pPr>
              <a:buNone/>
            </a:pPr>
            <a:r>
              <a:rPr lang="en-US" dirty="0" smtClean="0"/>
              <a:t>    Absolutely.  But, make it clear that it was volunteer work.  You can also include leadership experience, community activities, etc. if you have no paid work experience.  Just be sure to use a sub-heading that appropriately describes what you are listing.</a:t>
            </a:r>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Activities, Awards, Honors…</a:t>
            </a:r>
            <a:endParaRPr lang="en-US" dirty="0"/>
          </a:p>
        </p:txBody>
      </p:sp>
      <p:sp>
        <p:nvSpPr>
          <p:cNvPr id="3" name="Content Placeholder 2"/>
          <p:cNvSpPr>
            <a:spLocks noGrp="1"/>
          </p:cNvSpPr>
          <p:nvPr>
            <p:ph idx="1"/>
          </p:nvPr>
        </p:nvSpPr>
        <p:spPr/>
        <p:txBody>
          <a:bodyPr>
            <a:normAutofit fontScale="85000" lnSpcReduction="10000"/>
          </a:bodyPr>
          <a:lstStyle/>
          <a:p>
            <a:pPr>
              <a:buNone/>
            </a:pPr>
            <a:r>
              <a:rPr lang="en-US" dirty="0" smtClean="0"/>
              <a:t>    There are numerous “other” things that you can list on your resume.  Select what you include very carefully.   A very long list will often go unread.  It’s best to include a short list of only those things that are degree related or that give the reader a glimpse at your character and/or abilities.  These can be listed under separate headings or grouped together.  </a:t>
            </a:r>
          </a:p>
          <a:p>
            <a:pPr>
              <a:buNone/>
            </a:pPr>
            <a:endParaRPr lang="en-US" dirty="0" smtClean="0"/>
          </a:p>
          <a:p>
            <a:pPr>
              <a:buNone/>
            </a:pPr>
            <a:r>
              <a:rPr lang="en-US" dirty="0" smtClean="0"/>
              <a:t>                                 REMEMBER:  At the appropriate</a:t>
            </a:r>
          </a:p>
          <a:p>
            <a:pPr>
              <a:buNone/>
            </a:pPr>
            <a:r>
              <a:rPr lang="en-US" dirty="0" smtClean="0"/>
              <a:t>                                 time, all high school information </a:t>
            </a:r>
          </a:p>
          <a:p>
            <a:pPr>
              <a:buNone/>
            </a:pPr>
            <a:r>
              <a:rPr lang="en-US" dirty="0" smtClean="0"/>
              <a:t>                                 needs to be dropped from the resume.</a:t>
            </a:r>
            <a:endParaRPr lang="en-US" dirty="0"/>
          </a:p>
        </p:txBody>
      </p:sp>
      <p:pic>
        <p:nvPicPr>
          <p:cNvPr id="2050" name="Picture 2" descr="C:\Users\StacyGivens\AppData\Local\Microsoft\Windows\Temporary Internet Files\Content.IE5\Y92ZHFZN\MP900422706[1].jpg"/>
          <p:cNvPicPr>
            <a:picLocks noChangeAspect="1" noChangeArrowheads="1"/>
          </p:cNvPicPr>
          <p:nvPr/>
        </p:nvPicPr>
        <p:blipFill>
          <a:blip r:embed="rId2" cstate="print"/>
          <a:srcRect/>
          <a:stretch>
            <a:fillRect/>
          </a:stretch>
        </p:blipFill>
        <p:spPr bwMode="auto">
          <a:xfrm>
            <a:off x="1447800" y="4648200"/>
            <a:ext cx="1511300" cy="1600200"/>
          </a:xfrm>
          <a:prstGeom prst="rect">
            <a:avLst/>
          </a:prstGeom>
          <a:noFill/>
        </p:spPr>
      </p:pic>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Double…no triple…check the resume.</a:t>
            </a:r>
            <a:endParaRPr lang="en-US" dirty="0"/>
          </a:p>
        </p:txBody>
      </p:sp>
      <p:sp>
        <p:nvSpPr>
          <p:cNvPr id="3" name="Content Placeholder 2"/>
          <p:cNvSpPr>
            <a:spLocks noGrp="1"/>
          </p:cNvSpPr>
          <p:nvPr>
            <p:ph idx="1"/>
          </p:nvPr>
        </p:nvSpPr>
        <p:spPr/>
        <p:txBody>
          <a:bodyPr/>
          <a:lstStyle/>
          <a:p>
            <a:pPr>
              <a:buNone/>
            </a:pPr>
            <a:r>
              <a:rPr lang="en-US" dirty="0" smtClean="0"/>
              <a:t>     Slowly proof read your resume over-and over.  Have others read it as well.  Check carefully for spelling errors.  Make sure that you wrote in the correct tense.  Did you avoid words, acronyms or abbreviations that others might not understand?  Were you consistent?  For example, if you abbreviated the state in your address, did you abbreviate states throughout the resume?</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How important is a resume?</a:t>
            </a:r>
            <a:endParaRPr lang="en-US" dirty="0"/>
          </a:p>
        </p:txBody>
      </p:sp>
      <p:sp>
        <p:nvSpPr>
          <p:cNvPr id="3" name="Content Placeholder 2"/>
          <p:cNvSpPr>
            <a:spLocks noGrp="1"/>
          </p:cNvSpPr>
          <p:nvPr>
            <p:ph idx="1"/>
          </p:nvPr>
        </p:nvSpPr>
        <p:spPr/>
        <p:txBody>
          <a:bodyPr/>
          <a:lstStyle/>
          <a:p>
            <a:pPr>
              <a:buNone/>
            </a:pPr>
            <a:r>
              <a:rPr lang="en-US" dirty="0" smtClean="0"/>
              <a:t>     A resume is a first impression.  </a:t>
            </a:r>
            <a:r>
              <a:rPr lang="en-US" i="1" dirty="0" smtClean="0"/>
              <a:t>Very often it’s the last impression too.  </a:t>
            </a:r>
            <a:r>
              <a:rPr lang="en-US" dirty="0" smtClean="0"/>
              <a:t>If it does not look good and read well, recruiters will move on to other candidates.  It must market and sell you well!  Recruiters can start with a stack of hundreds of resumes.  They look for ways to size down the list.  Any mistake can get your resume filed in the garbage can!</a:t>
            </a:r>
            <a:endParaRPr lang="en-US"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Do I list references?</a:t>
            </a:r>
            <a:endParaRPr lang="en-US" dirty="0"/>
          </a:p>
        </p:txBody>
      </p:sp>
      <p:sp>
        <p:nvSpPr>
          <p:cNvPr id="3" name="Content Placeholder 2"/>
          <p:cNvSpPr>
            <a:spLocks noGrp="1"/>
          </p:cNvSpPr>
          <p:nvPr>
            <p:ph idx="1"/>
          </p:nvPr>
        </p:nvSpPr>
        <p:spPr/>
        <p:txBody>
          <a:bodyPr>
            <a:normAutofit fontScale="92500" lnSpcReduction="10000"/>
          </a:bodyPr>
          <a:lstStyle/>
          <a:p>
            <a:pPr>
              <a:buNone/>
            </a:pPr>
            <a:r>
              <a:rPr lang="en-US" dirty="0" smtClean="0"/>
              <a:t>     If you submit a resume, you MUST have references lined up.  However, they should be listed on a separate page that is consistently formatted with the resume.  Do not put the statement “References available upon request” on the resume.  It is understood that references are available.   On the Reference Page, include the names, titles, phone numbers, and e-mail addresses of at least 3 individuals who have </a:t>
            </a:r>
            <a:r>
              <a:rPr lang="en-US" b="1" dirty="0" smtClean="0"/>
              <a:t>AGREED</a:t>
            </a:r>
            <a:r>
              <a:rPr lang="en-US" dirty="0" smtClean="0"/>
              <a:t> to serve as a reference for you.  Submit this document only when asked. </a:t>
            </a:r>
            <a:endParaRPr lang="en-US"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Chronological Resume</a:t>
            </a:r>
            <a:endParaRPr lang="en-US" dirty="0"/>
          </a:p>
        </p:txBody>
      </p:sp>
      <p:sp>
        <p:nvSpPr>
          <p:cNvPr id="5" name="TextBox 4"/>
          <p:cNvSpPr txBox="1"/>
          <p:nvPr/>
        </p:nvSpPr>
        <p:spPr>
          <a:xfrm>
            <a:off x="1295400" y="1219200"/>
            <a:ext cx="6934200" cy="5386090"/>
          </a:xfrm>
          <a:prstGeom prst="rect">
            <a:avLst/>
          </a:prstGeom>
        </p:spPr>
        <p:style>
          <a:lnRef idx="2">
            <a:schemeClr val="accent4"/>
          </a:lnRef>
          <a:fillRef idx="1">
            <a:schemeClr val="lt1"/>
          </a:fillRef>
          <a:effectRef idx="0">
            <a:schemeClr val="accent4"/>
          </a:effectRef>
          <a:fontRef idx="minor">
            <a:schemeClr val="dk1"/>
          </a:fontRef>
        </p:style>
        <p:txBody>
          <a:bodyPr wrap="square" rtlCol="0">
            <a:spAutoFit/>
          </a:bodyPr>
          <a:lstStyle/>
          <a:p>
            <a:pPr algn="ctr"/>
            <a:r>
              <a:rPr lang="en-US" sz="1000" dirty="0" smtClean="0">
                <a:latin typeface="Arial" pitchFamily="34" charset="0"/>
                <a:cs typeface="Arial" pitchFamily="34" charset="0"/>
              </a:rPr>
              <a:t>Mary Bartholomew</a:t>
            </a:r>
          </a:p>
          <a:p>
            <a:pPr algn="ctr"/>
            <a:r>
              <a:rPr lang="en-US" sz="1000" dirty="0" smtClean="0">
                <a:latin typeface="Arial" pitchFamily="34" charset="0"/>
                <a:cs typeface="Arial" pitchFamily="34" charset="0"/>
              </a:rPr>
              <a:t>1234 Main Street</a:t>
            </a:r>
          </a:p>
          <a:p>
            <a:pPr algn="ctr"/>
            <a:r>
              <a:rPr lang="en-US" sz="1000" dirty="0" smtClean="0">
                <a:latin typeface="Arial" pitchFamily="34" charset="0"/>
                <a:cs typeface="Arial" pitchFamily="34" charset="0"/>
              </a:rPr>
              <a:t>City, State  56789</a:t>
            </a:r>
          </a:p>
          <a:p>
            <a:pPr algn="ctr"/>
            <a:r>
              <a:rPr lang="en-US" sz="1000" dirty="0" smtClean="0">
                <a:latin typeface="Arial" pitchFamily="34" charset="0"/>
                <a:cs typeface="Arial" pitchFamily="34" charset="0"/>
              </a:rPr>
              <a:t>mary.bartholomew@email.com</a:t>
            </a:r>
          </a:p>
          <a:p>
            <a:pPr algn="ctr"/>
            <a:endParaRPr lang="en-US" sz="1000" dirty="0" smtClean="0">
              <a:latin typeface="Arial" pitchFamily="34" charset="0"/>
              <a:cs typeface="Arial" pitchFamily="34" charset="0"/>
            </a:endParaRPr>
          </a:p>
          <a:p>
            <a:r>
              <a:rPr lang="en-US" sz="1000" b="1" dirty="0" smtClean="0">
                <a:latin typeface="Arial" pitchFamily="34" charset="0"/>
                <a:cs typeface="Arial" pitchFamily="34" charset="0"/>
              </a:rPr>
              <a:t>OBJECTIVE</a:t>
            </a:r>
          </a:p>
          <a:p>
            <a:endParaRPr lang="en-US" sz="1000" b="1" dirty="0" smtClean="0">
              <a:latin typeface="Arial" pitchFamily="34" charset="0"/>
              <a:cs typeface="Arial" pitchFamily="34" charset="0"/>
            </a:endParaRPr>
          </a:p>
          <a:p>
            <a:r>
              <a:rPr lang="en-US" sz="1000" dirty="0" smtClean="0">
                <a:latin typeface="Arial" pitchFamily="34" charset="0"/>
                <a:cs typeface="Arial" pitchFamily="34" charset="0"/>
              </a:rPr>
              <a:t>Seeking a computer science internship with NASA where I can gain real-world experience with software development.</a:t>
            </a:r>
          </a:p>
          <a:p>
            <a:endParaRPr lang="en-US" sz="1000" dirty="0" smtClean="0">
              <a:latin typeface="Arial" pitchFamily="34" charset="0"/>
              <a:cs typeface="Arial" pitchFamily="34" charset="0"/>
            </a:endParaRPr>
          </a:p>
          <a:p>
            <a:r>
              <a:rPr lang="en-US" sz="1000" b="1" dirty="0" smtClean="0">
                <a:latin typeface="Arial" pitchFamily="34" charset="0"/>
                <a:cs typeface="Arial" pitchFamily="34" charset="0"/>
              </a:rPr>
              <a:t>EDUCATION</a:t>
            </a:r>
          </a:p>
          <a:p>
            <a:endParaRPr lang="en-US" sz="1000" b="1" dirty="0" smtClean="0">
              <a:latin typeface="Arial" pitchFamily="34" charset="0"/>
              <a:cs typeface="Arial" pitchFamily="34" charset="0"/>
            </a:endParaRPr>
          </a:p>
          <a:p>
            <a:r>
              <a:rPr lang="en-US" sz="1000" dirty="0" smtClean="0">
                <a:latin typeface="Arial" pitchFamily="34" charset="0"/>
                <a:cs typeface="Arial" pitchFamily="34" charset="0"/>
              </a:rPr>
              <a:t>Pursuing a Bachelors of Science in Computer Science		Expected Graduation May 2013</a:t>
            </a:r>
          </a:p>
          <a:p>
            <a:r>
              <a:rPr lang="en-US" sz="1000" dirty="0" smtClean="0">
                <a:latin typeface="Arial" pitchFamily="34" charset="0"/>
                <a:cs typeface="Arial" pitchFamily="34" charset="0"/>
              </a:rPr>
              <a:t>University of Alabama in Huntsville			GPA 3.1 on a 4.0 scale</a:t>
            </a:r>
          </a:p>
          <a:p>
            <a:r>
              <a:rPr lang="en-US" sz="1000" dirty="0" smtClean="0">
                <a:latin typeface="Arial" pitchFamily="34" charset="0"/>
                <a:cs typeface="Arial" pitchFamily="34" charset="0"/>
              </a:rPr>
              <a:t>Huntsville, Alabama</a:t>
            </a:r>
          </a:p>
          <a:p>
            <a:endParaRPr lang="en-US" sz="1000" dirty="0" smtClean="0">
              <a:latin typeface="Arial" pitchFamily="34" charset="0"/>
              <a:cs typeface="Arial" pitchFamily="34" charset="0"/>
            </a:endParaRPr>
          </a:p>
          <a:p>
            <a:r>
              <a:rPr lang="en-US" sz="1000" b="1" dirty="0" smtClean="0">
                <a:latin typeface="Arial" pitchFamily="34" charset="0"/>
                <a:cs typeface="Arial" pitchFamily="34" charset="0"/>
              </a:rPr>
              <a:t>EXPERIENCE</a:t>
            </a:r>
            <a:r>
              <a:rPr lang="en-US" sz="1000" dirty="0" smtClean="0">
                <a:latin typeface="Arial" pitchFamily="34" charset="0"/>
                <a:cs typeface="Arial" pitchFamily="34" charset="0"/>
              </a:rPr>
              <a:t> </a:t>
            </a:r>
          </a:p>
          <a:p>
            <a:endParaRPr lang="en-US" sz="1000" dirty="0" smtClean="0">
              <a:latin typeface="Arial" pitchFamily="34" charset="0"/>
              <a:cs typeface="Arial" pitchFamily="34" charset="0"/>
            </a:endParaRPr>
          </a:p>
          <a:p>
            <a:r>
              <a:rPr lang="en-US" sz="1000" dirty="0" smtClean="0">
                <a:latin typeface="Arial" pitchFamily="34" charset="0"/>
                <a:cs typeface="Arial" pitchFamily="34" charset="0"/>
              </a:rPr>
              <a:t>Best Buy					June 2006 – Present</a:t>
            </a:r>
          </a:p>
          <a:p>
            <a:r>
              <a:rPr lang="en-US" sz="1000" dirty="0" smtClean="0">
                <a:latin typeface="Arial" pitchFamily="34" charset="0"/>
                <a:cs typeface="Arial" pitchFamily="34" charset="0"/>
              </a:rPr>
              <a:t>Huntsville, Alabama				Junior Sales Associate</a:t>
            </a:r>
          </a:p>
          <a:p>
            <a:endParaRPr lang="en-US" sz="1000" dirty="0" smtClean="0">
              <a:latin typeface="Arial" pitchFamily="34" charset="0"/>
              <a:cs typeface="Arial" pitchFamily="34" charset="0"/>
            </a:endParaRPr>
          </a:p>
          <a:p>
            <a:pPr lvl="1">
              <a:buFont typeface="Arial" pitchFamily="34" charset="0"/>
              <a:buChar char="•"/>
            </a:pPr>
            <a:r>
              <a:rPr lang="en-US" sz="1000" dirty="0" smtClean="0">
                <a:latin typeface="Arial" pitchFamily="34" charset="0"/>
                <a:cs typeface="Arial" pitchFamily="34" charset="0"/>
              </a:rPr>
              <a:t>Help customers select electronic products to meet their needs.  On average, assist 45 customers per day.</a:t>
            </a:r>
          </a:p>
          <a:p>
            <a:pPr lvl="1">
              <a:buFont typeface="Arial" pitchFamily="34" charset="0"/>
              <a:buChar char="•"/>
            </a:pPr>
            <a:r>
              <a:rPr lang="en-US" sz="1000" dirty="0" smtClean="0">
                <a:latin typeface="Arial" pitchFamily="34" charset="0"/>
                <a:cs typeface="Arial" pitchFamily="34" charset="0"/>
              </a:rPr>
              <a:t>Troubleshoot basic electronic issues for customers with a 97% ticket close-out rate.</a:t>
            </a:r>
          </a:p>
          <a:p>
            <a:pPr lvl="1"/>
            <a:endParaRPr lang="en-US" sz="1000" dirty="0" smtClean="0">
              <a:latin typeface="Arial" pitchFamily="34" charset="0"/>
              <a:cs typeface="Arial" pitchFamily="34" charset="0"/>
            </a:endParaRPr>
          </a:p>
          <a:p>
            <a:r>
              <a:rPr lang="en-US" sz="1000" dirty="0" smtClean="0">
                <a:latin typeface="Arial" pitchFamily="34" charset="0"/>
                <a:cs typeface="Arial" pitchFamily="34" charset="0"/>
              </a:rPr>
              <a:t>Food Land					May 2005 – June 2006</a:t>
            </a:r>
          </a:p>
          <a:p>
            <a:r>
              <a:rPr lang="en-US" sz="1000" dirty="0" smtClean="0">
                <a:latin typeface="Arial" pitchFamily="34" charset="0"/>
                <a:cs typeface="Arial" pitchFamily="34" charset="0"/>
              </a:rPr>
              <a:t>Madison, Alabama				Stocker</a:t>
            </a:r>
          </a:p>
          <a:p>
            <a:endParaRPr lang="en-US" sz="1000" dirty="0" smtClean="0">
              <a:latin typeface="Arial" pitchFamily="34" charset="0"/>
              <a:cs typeface="Arial" pitchFamily="34" charset="0"/>
            </a:endParaRPr>
          </a:p>
          <a:p>
            <a:pPr lvl="1">
              <a:buFont typeface="Arial" pitchFamily="34" charset="0"/>
              <a:buChar char="•"/>
            </a:pPr>
            <a:r>
              <a:rPr lang="en-US" sz="1000" dirty="0" smtClean="0">
                <a:latin typeface="Arial" pitchFamily="34" charset="0"/>
                <a:cs typeface="Arial" pitchFamily="34" charset="0"/>
              </a:rPr>
              <a:t>Worked without supervision at night to restock grocery items.</a:t>
            </a:r>
          </a:p>
          <a:p>
            <a:pPr lvl="1">
              <a:buFont typeface="Arial" pitchFamily="34" charset="0"/>
              <a:buChar char="•"/>
            </a:pPr>
            <a:r>
              <a:rPr lang="en-US" sz="1000" dirty="0" smtClean="0">
                <a:latin typeface="Arial" pitchFamily="34" charset="0"/>
                <a:cs typeface="Arial" pitchFamily="34" charset="0"/>
              </a:rPr>
              <a:t>Responsible for inventory of grocery items.</a:t>
            </a:r>
          </a:p>
          <a:p>
            <a:pPr lvl="1">
              <a:buFont typeface="Arial" pitchFamily="34" charset="0"/>
              <a:buChar char="•"/>
            </a:pPr>
            <a:endParaRPr lang="en-US" sz="1100" dirty="0" smtClean="0">
              <a:latin typeface="Arial" pitchFamily="34" charset="0"/>
              <a:cs typeface="Arial" pitchFamily="34" charset="0"/>
            </a:endParaRPr>
          </a:p>
          <a:p>
            <a:r>
              <a:rPr lang="en-US" sz="1000" b="1" dirty="0" smtClean="0">
                <a:latin typeface="Arial" pitchFamily="34" charset="0"/>
                <a:cs typeface="Arial" pitchFamily="34" charset="0"/>
              </a:rPr>
              <a:t>ACTIVITIES</a:t>
            </a:r>
            <a:r>
              <a:rPr lang="en-US" sz="1000" dirty="0" smtClean="0">
                <a:latin typeface="Arial" pitchFamily="34" charset="0"/>
                <a:cs typeface="Arial" pitchFamily="34" charset="0"/>
              </a:rPr>
              <a:t> </a:t>
            </a:r>
          </a:p>
          <a:p>
            <a:endParaRPr lang="en-US" sz="1000" dirty="0" smtClean="0">
              <a:latin typeface="Arial" pitchFamily="34" charset="0"/>
              <a:cs typeface="Arial" pitchFamily="34" charset="0"/>
            </a:endParaRPr>
          </a:p>
          <a:p>
            <a:pPr lvl="1">
              <a:buFont typeface="Arial" pitchFamily="34" charset="0"/>
              <a:buChar char="•"/>
            </a:pPr>
            <a:r>
              <a:rPr lang="en-US" sz="1000" dirty="0" smtClean="0">
                <a:latin typeface="Arial" pitchFamily="34" charset="0"/>
                <a:cs typeface="Arial" pitchFamily="34" charset="0"/>
              </a:rPr>
              <a:t>Member of National Computer Science Honors Society, 2010 – Present</a:t>
            </a:r>
          </a:p>
          <a:p>
            <a:pPr lvl="1">
              <a:buFont typeface="Arial" pitchFamily="34" charset="0"/>
              <a:buChar char="•"/>
            </a:pPr>
            <a:r>
              <a:rPr lang="en-US" sz="1000" dirty="0" smtClean="0">
                <a:latin typeface="Arial" pitchFamily="34" charset="0"/>
                <a:cs typeface="Arial" pitchFamily="34" charset="0"/>
              </a:rPr>
              <a:t>Webmaster for the University of Alabama in Huntsville’s College of Science </a:t>
            </a:r>
            <a:endParaRPr lang="en-US" sz="1000" dirty="0">
              <a:latin typeface="Arial" pitchFamily="34" charset="0"/>
              <a:cs typeface="Arial" pitchFamily="34" charset="0"/>
            </a:endParaRPr>
          </a:p>
        </p:txBody>
      </p:sp>
      <p:sp>
        <p:nvSpPr>
          <p:cNvPr id="7" name="TextBox 6"/>
          <p:cNvSpPr txBox="1"/>
          <p:nvPr/>
        </p:nvSpPr>
        <p:spPr>
          <a:xfrm>
            <a:off x="2438400" y="1524000"/>
            <a:ext cx="838200" cy="553998"/>
          </a:xfrm>
          <a:prstGeom prst="rect">
            <a:avLst/>
          </a:prstGeom>
        </p:spPr>
        <p:style>
          <a:lnRef idx="2">
            <a:schemeClr val="accent2">
              <a:shade val="50000"/>
            </a:schemeClr>
          </a:lnRef>
          <a:fillRef idx="1">
            <a:schemeClr val="accent2"/>
          </a:fillRef>
          <a:effectRef idx="0">
            <a:schemeClr val="accent2"/>
          </a:effectRef>
          <a:fontRef idx="minor">
            <a:schemeClr val="lt1"/>
          </a:fontRef>
        </p:style>
        <p:txBody>
          <a:bodyPr wrap="square" rtlCol="0">
            <a:spAutoFit/>
          </a:bodyPr>
          <a:lstStyle/>
          <a:p>
            <a:pPr algn="ctr"/>
            <a:r>
              <a:rPr lang="en-US" sz="1000" dirty="0" smtClean="0">
                <a:solidFill>
                  <a:schemeClr val="tx1"/>
                </a:solidFill>
              </a:rPr>
              <a:t>Consistently spells </a:t>
            </a:r>
          </a:p>
          <a:p>
            <a:pPr algn="ctr"/>
            <a:r>
              <a:rPr lang="en-US" sz="1000" dirty="0" smtClean="0">
                <a:solidFill>
                  <a:schemeClr val="tx1"/>
                </a:solidFill>
              </a:rPr>
              <a:t>out states</a:t>
            </a:r>
            <a:endParaRPr lang="en-US" sz="1000" dirty="0">
              <a:solidFill>
                <a:schemeClr val="tx1"/>
              </a:solidFill>
            </a:endParaRPr>
          </a:p>
        </p:txBody>
      </p:sp>
      <p:cxnSp>
        <p:nvCxnSpPr>
          <p:cNvPr id="9" name="Straight Arrow Connector 8"/>
          <p:cNvCxnSpPr/>
          <p:nvPr/>
        </p:nvCxnSpPr>
        <p:spPr>
          <a:xfrm flipV="1">
            <a:off x="3276600" y="1676400"/>
            <a:ext cx="914400" cy="152400"/>
          </a:xfrm>
          <a:prstGeom prst="straightConnector1">
            <a:avLst/>
          </a:prstGeom>
          <a:ln>
            <a:solidFill>
              <a:schemeClr val="accent2"/>
            </a:solidFill>
            <a:tailEnd type="arrow"/>
          </a:ln>
        </p:spPr>
        <p:style>
          <a:lnRef idx="1">
            <a:schemeClr val="accent1"/>
          </a:lnRef>
          <a:fillRef idx="0">
            <a:schemeClr val="accent1"/>
          </a:fillRef>
          <a:effectRef idx="0">
            <a:schemeClr val="accent1"/>
          </a:effectRef>
          <a:fontRef idx="minor">
            <a:schemeClr val="tx1"/>
          </a:fontRef>
        </p:style>
      </p:cxnSp>
      <p:cxnSp>
        <p:nvCxnSpPr>
          <p:cNvPr id="11" name="Straight Arrow Connector 10"/>
          <p:cNvCxnSpPr>
            <a:stCxn id="7" idx="2"/>
          </p:cNvCxnSpPr>
          <p:nvPr/>
        </p:nvCxnSpPr>
        <p:spPr>
          <a:xfrm rot="5400000">
            <a:off x="1553349" y="2658249"/>
            <a:ext cx="1884402" cy="723900"/>
          </a:xfrm>
          <a:prstGeom prst="straightConnector1">
            <a:avLst/>
          </a:prstGeom>
          <a:ln>
            <a:solidFill>
              <a:schemeClr val="accent2"/>
            </a:solidFill>
            <a:tailEnd type="arrow"/>
          </a:ln>
        </p:spPr>
        <p:style>
          <a:lnRef idx="1">
            <a:schemeClr val="accent1"/>
          </a:lnRef>
          <a:fillRef idx="0">
            <a:schemeClr val="accent1"/>
          </a:fillRef>
          <a:effectRef idx="0">
            <a:schemeClr val="accent1"/>
          </a:effectRef>
          <a:fontRef idx="minor">
            <a:schemeClr val="tx1"/>
          </a:fontRef>
        </p:style>
      </p:cxnSp>
      <p:sp>
        <p:nvSpPr>
          <p:cNvPr id="12" name="TextBox 11"/>
          <p:cNvSpPr txBox="1"/>
          <p:nvPr/>
        </p:nvSpPr>
        <p:spPr>
          <a:xfrm>
            <a:off x="4724400" y="2819400"/>
            <a:ext cx="838200" cy="400110"/>
          </a:xfrm>
          <a:prstGeom prst="rect">
            <a:avLst/>
          </a:prstGeom>
        </p:spPr>
        <p:style>
          <a:lnRef idx="2">
            <a:schemeClr val="accent2">
              <a:shade val="50000"/>
            </a:schemeClr>
          </a:lnRef>
          <a:fillRef idx="1">
            <a:schemeClr val="accent2"/>
          </a:fillRef>
          <a:effectRef idx="0">
            <a:schemeClr val="accent2"/>
          </a:effectRef>
          <a:fontRef idx="minor">
            <a:schemeClr val="lt1"/>
          </a:fontRef>
        </p:style>
        <p:txBody>
          <a:bodyPr wrap="square" rtlCol="0">
            <a:spAutoFit/>
          </a:bodyPr>
          <a:lstStyle/>
          <a:p>
            <a:pPr algn="ctr"/>
            <a:r>
              <a:rPr lang="en-US" sz="1000" dirty="0" smtClean="0">
                <a:solidFill>
                  <a:schemeClr val="tx1"/>
                </a:solidFill>
              </a:rPr>
              <a:t>Absolute MUSTS </a:t>
            </a:r>
            <a:endParaRPr lang="en-US" sz="1000" dirty="0">
              <a:solidFill>
                <a:schemeClr val="tx1"/>
              </a:solidFill>
            </a:endParaRPr>
          </a:p>
        </p:txBody>
      </p:sp>
      <p:cxnSp>
        <p:nvCxnSpPr>
          <p:cNvPr id="14" name="Straight Arrow Connector 13"/>
          <p:cNvCxnSpPr/>
          <p:nvPr/>
        </p:nvCxnSpPr>
        <p:spPr>
          <a:xfrm rot="10800000">
            <a:off x="4495800" y="3048000"/>
            <a:ext cx="228600" cy="1588"/>
          </a:xfrm>
          <a:prstGeom prst="straightConnector1">
            <a:avLst/>
          </a:prstGeom>
          <a:ln>
            <a:solidFill>
              <a:schemeClr val="accent2"/>
            </a:solidFill>
            <a:tailEnd type="arrow"/>
          </a:ln>
        </p:spPr>
        <p:style>
          <a:lnRef idx="1">
            <a:schemeClr val="accent1"/>
          </a:lnRef>
          <a:fillRef idx="0">
            <a:schemeClr val="accent1"/>
          </a:fillRef>
          <a:effectRef idx="0">
            <a:schemeClr val="accent1"/>
          </a:effectRef>
          <a:fontRef idx="minor">
            <a:schemeClr val="tx1"/>
          </a:fontRef>
        </p:style>
      </p:cxnSp>
      <p:cxnSp>
        <p:nvCxnSpPr>
          <p:cNvPr id="30" name="Straight Arrow Connector 29"/>
          <p:cNvCxnSpPr/>
          <p:nvPr/>
        </p:nvCxnSpPr>
        <p:spPr>
          <a:xfrm flipV="1">
            <a:off x="5562600" y="3048000"/>
            <a:ext cx="228600" cy="1588"/>
          </a:xfrm>
          <a:prstGeom prst="straightConnector1">
            <a:avLst/>
          </a:prstGeom>
          <a:ln>
            <a:solidFill>
              <a:schemeClr val="accent2"/>
            </a:solidFill>
            <a:tailEnd type="arrow"/>
          </a:ln>
        </p:spPr>
        <p:style>
          <a:lnRef idx="1">
            <a:schemeClr val="accent1"/>
          </a:lnRef>
          <a:fillRef idx="0">
            <a:schemeClr val="accent1"/>
          </a:fillRef>
          <a:effectRef idx="0">
            <a:schemeClr val="accent1"/>
          </a:effectRef>
          <a:fontRef idx="minor">
            <a:schemeClr val="tx1"/>
          </a:fontRef>
        </p:style>
      </p:cxnSp>
      <p:sp>
        <p:nvSpPr>
          <p:cNvPr id="33" name="TextBox 32"/>
          <p:cNvSpPr txBox="1"/>
          <p:nvPr/>
        </p:nvSpPr>
        <p:spPr>
          <a:xfrm>
            <a:off x="3505200" y="4648200"/>
            <a:ext cx="1905000" cy="400110"/>
          </a:xfrm>
          <a:prstGeom prst="rect">
            <a:avLst/>
          </a:prstGeom>
        </p:spPr>
        <p:style>
          <a:lnRef idx="2">
            <a:schemeClr val="accent2">
              <a:shade val="50000"/>
            </a:schemeClr>
          </a:lnRef>
          <a:fillRef idx="1">
            <a:schemeClr val="accent2"/>
          </a:fillRef>
          <a:effectRef idx="0">
            <a:schemeClr val="accent2"/>
          </a:effectRef>
          <a:fontRef idx="minor">
            <a:schemeClr val="lt1"/>
          </a:fontRef>
        </p:style>
        <p:txBody>
          <a:bodyPr wrap="square" rtlCol="0">
            <a:spAutoFit/>
          </a:bodyPr>
          <a:lstStyle/>
          <a:p>
            <a:pPr algn="ctr"/>
            <a:r>
              <a:rPr lang="en-US" sz="1000" dirty="0" smtClean="0">
                <a:solidFill>
                  <a:schemeClr val="tx1"/>
                </a:solidFill>
              </a:rPr>
              <a:t>Present tense for current job and past tense for previous job</a:t>
            </a:r>
            <a:endParaRPr lang="en-US" sz="1000" dirty="0">
              <a:solidFill>
                <a:schemeClr val="tx1"/>
              </a:solidFill>
            </a:endParaRPr>
          </a:p>
        </p:txBody>
      </p:sp>
      <p:cxnSp>
        <p:nvCxnSpPr>
          <p:cNvPr id="35" name="Straight Arrow Connector 34"/>
          <p:cNvCxnSpPr/>
          <p:nvPr/>
        </p:nvCxnSpPr>
        <p:spPr>
          <a:xfrm rot="10800000">
            <a:off x="2133600" y="4419600"/>
            <a:ext cx="1447800" cy="304800"/>
          </a:xfrm>
          <a:prstGeom prst="straightConnector1">
            <a:avLst/>
          </a:prstGeom>
          <a:ln>
            <a:solidFill>
              <a:schemeClr val="accent2"/>
            </a:solidFill>
            <a:tailEnd type="arrow"/>
          </a:ln>
        </p:spPr>
        <p:style>
          <a:lnRef idx="1">
            <a:schemeClr val="accent1"/>
          </a:lnRef>
          <a:fillRef idx="0">
            <a:schemeClr val="accent1"/>
          </a:fillRef>
          <a:effectRef idx="0">
            <a:schemeClr val="accent1"/>
          </a:effectRef>
          <a:fontRef idx="minor">
            <a:schemeClr val="tx1"/>
          </a:fontRef>
        </p:style>
      </p:cxnSp>
      <p:cxnSp>
        <p:nvCxnSpPr>
          <p:cNvPr id="40" name="Straight Arrow Connector 39"/>
          <p:cNvCxnSpPr/>
          <p:nvPr/>
        </p:nvCxnSpPr>
        <p:spPr>
          <a:xfrm rot="10800000" flipV="1">
            <a:off x="2286000" y="4953000"/>
            <a:ext cx="1447800" cy="304800"/>
          </a:xfrm>
          <a:prstGeom prst="straightConnector1">
            <a:avLst/>
          </a:prstGeom>
          <a:ln>
            <a:solidFill>
              <a:schemeClr val="accent2"/>
            </a:solidFill>
            <a:tailEnd type="arrow"/>
          </a:ln>
        </p:spPr>
        <p:style>
          <a:lnRef idx="1">
            <a:schemeClr val="accent1"/>
          </a:lnRef>
          <a:fillRef idx="0">
            <a:schemeClr val="accent1"/>
          </a:fillRef>
          <a:effectRef idx="0">
            <a:schemeClr val="accent1"/>
          </a:effectRef>
          <a:fontRef idx="minor">
            <a:schemeClr val="tx1"/>
          </a:fontRef>
        </p:style>
      </p:cxnSp>
      <p:sp>
        <p:nvSpPr>
          <p:cNvPr id="46" name="TextBox 45"/>
          <p:cNvSpPr txBox="1"/>
          <p:nvPr/>
        </p:nvSpPr>
        <p:spPr>
          <a:xfrm>
            <a:off x="4495800" y="3810000"/>
            <a:ext cx="1219200" cy="400110"/>
          </a:xfrm>
          <a:prstGeom prst="rect">
            <a:avLst/>
          </a:prstGeom>
        </p:spPr>
        <p:style>
          <a:lnRef idx="2">
            <a:schemeClr val="accent2">
              <a:shade val="50000"/>
            </a:schemeClr>
          </a:lnRef>
          <a:fillRef idx="1">
            <a:schemeClr val="accent2"/>
          </a:fillRef>
          <a:effectRef idx="0">
            <a:schemeClr val="accent2"/>
          </a:effectRef>
          <a:fontRef idx="minor">
            <a:schemeClr val="lt1"/>
          </a:fontRef>
        </p:style>
        <p:txBody>
          <a:bodyPr wrap="square" rtlCol="0">
            <a:spAutoFit/>
          </a:bodyPr>
          <a:lstStyle/>
          <a:p>
            <a:pPr algn="ctr"/>
            <a:r>
              <a:rPr lang="en-US" sz="1000" dirty="0" smtClean="0">
                <a:solidFill>
                  <a:schemeClr val="tx1"/>
                </a:solidFill>
              </a:rPr>
              <a:t>Accomplishments/Achievements</a:t>
            </a:r>
            <a:endParaRPr lang="en-US" sz="1000" dirty="0">
              <a:solidFill>
                <a:schemeClr val="tx1"/>
              </a:solidFill>
            </a:endParaRPr>
          </a:p>
        </p:txBody>
      </p:sp>
      <p:cxnSp>
        <p:nvCxnSpPr>
          <p:cNvPr id="48" name="Straight Arrow Connector 47"/>
          <p:cNvCxnSpPr>
            <a:stCxn id="46" idx="3"/>
          </p:cNvCxnSpPr>
          <p:nvPr/>
        </p:nvCxnSpPr>
        <p:spPr>
          <a:xfrm>
            <a:off x="5715000" y="4010055"/>
            <a:ext cx="838200" cy="333345"/>
          </a:xfrm>
          <a:prstGeom prst="straightConnector1">
            <a:avLst/>
          </a:prstGeom>
          <a:ln>
            <a:solidFill>
              <a:schemeClr val="accent2"/>
            </a:solidFill>
            <a:tailEnd type="arrow"/>
          </a:ln>
        </p:spPr>
        <p:style>
          <a:lnRef idx="1">
            <a:schemeClr val="accent1"/>
          </a:lnRef>
          <a:fillRef idx="0">
            <a:schemeClr val="accent1"/>
          </a:fillRef>
          <a:effectRef idx="0">
            <a:schemeClr val="accent1"/>
          </a:effectRef>
          <a:fontRef idx="minor">
            <a:schemeClr val="tx1"/>
          </a:fontRef>
        </p:style>
      </p:cxnSp>
      <p:cxnSp>
        <p:nvCxnSpPr>
          <p:cNvPr id="50" name="Straight Arrow Connector 49"/>
          <p:cNvCxnSpPr/>
          <p:nvPr/>
        </p:nvCxnSpPr>
        <p:spPr>
          <a:xfrm rot="5400000">
            <a:off x="5143500" y="4305300"/>
            <a:ext cx="228600" cy="1588"/>
          </a:xfrm>
          <a:prstGeom prst="straightConnector1">
            <a:avLst/>
          </a:prstGeom>
          <a:ln>
            <a:solidFill>
              <a:schemeClr val="accent2"/>
            </a:solidFill>
            <a:tailEnd type="arrow"/>
          </a:ln>
        </p:spPr>
        <p:style>
          <a:lnRef idx="1">
            <a:schemeClr val="accent1"/>
          </a:lnRef>
          <a:fillRef idx="0">
            <a:schemeClr val="accent1"/>
          </a:fillRef>
          <a:effectRef idx="0">
            <a:schemeClr val="accent1"/>
          </a:effectRef>
          <a:fontRef idx="minor">
            <a:schemeClr val="tx1"/>
          </a:fontRef>
        </p:style>
      </p:cxnSp>
      <p:sp>
        <p:nvSpPr>
          <p:cNvPr id="51" name="TextBox 50"/>
          <p:cNvSpPr txBox="1"/>
          <p:nvPr/>
        </p:nvSpPr>
        <p:spPr>
          <a:xfrm>
            <a:off x="7848600" y="3048000"/>
            <a:ext cx="838200" cy="1631216"/>
          </a:xfrm>
          <a:prstGeom prst="rect">
            <a:avLst/>
          </a:prstGeom>
        </p:spPr>
        <p:style>
          <a:lnRef idx="2">
            <a:schemeClr val="accent2">
              <a:shade val="50000"/>
            </a:schemeClr>
          </a:lnRef>
          <a:fillRef idx="1">
            <a:schemeClr val="accent2"/>
          </a:fillRef>
          <a:effectRef idx="0">
            <a:schemeClr val="accent2"/>
          </a:effectRef>
          <a:fontRef idx="minor">
            <a:schemeClr val="lt1"/>
          </a:fontRef>
        </p:style>
        <p:txBody>
          <a:bodyPr wrap="square" rtlCol="0">
            <a:spAutoFit/>
          </a:bodyPr>
          <a:lstStyle/>
          <a:p>
            <a:pPr algn="ctr"/>
            <a:r>
              <a:rPr lang="en-US" sz="1000" dirty="0" smtClean="0">
                <a:solidFill>
                  <a:schemeClr val="tx1"/>
                </a:solidFill>
              </a:rPr>
              <a:t>TIP:  Push some information to the far right of the resume to give the document physical balance</a:t>
            </a:r>
            <a:endParaRPr lang="en-US" sz="1000" dirty="0">
              <a:solidFill>
                <a:schemeClr val="tx1"/>
              </a:solidFill>
            </a:endParaRPr>
          </a:p>
        </p:txBody>
      </p:sp>
      <p:cxnSp>
        <p:nvCxnSpPr>
          <p:cNvPr id="53" name="Straight Arrow Connector 52"/>
          <p:cNvCxnSpPr/>
          <p:nvPr/>
        </p:nvCxnSpPr>
        <p:spPr>
          <a:xfrm rot="10800000">
            <a:off x="7467600" y="3276600"/>
            <a:ext cx="381000" cy="304800"/>
          </a:xfrm>
          <a:prstGeom prst="straightConnector1">
            <a:avLst/>
          </a:prstGeom>
          <a:ln>
            <a:solidFill>
              <a:schemeClr val="accent2"/>
            </a:solidFill>
            <a:tailEnd type="arrow"/>
          </a:ln>
        </p:spPr>
        <p:style>
          <a:lnRef idx="1">
            <a:schemeClr val="accent1"/>
          </a:lnRef>
          <a:fillRef idx="0">
            <a:schemeClr val="accent1"/>
          </a:fillRef>
          <a:effectRef idx="0">
            <a:schemeClr val="accent1"/>
          </a:effectRef>
          <a:fontRef idx="minor">
            <a:schemeClr val="tx1"/>
          </a:fontRef>
        </p:style>
      </p:cxnSp>
      <p:cxnSp>
        <p:nvCxnSpPr>
          <p:cNvPr id="55" name="Straight Arrow Connector 54"/>
          <p:cNvCxnSpPr>
            <a:stCxn id="51" idx="1"/>
          </p:cNvCxnSpPr>
          <p:nvPr/>
        </p:nvCxnSpPr>
        <p:spPr>
          <a:xfrm rot="10800000" flipV="1">
            <a:off x="7391400" y="3863608"/>
            <a:ext cx="457200" cy="98792"/>
          </a:xfrm>
          <a:prstGeom prst="straightConnector1">
            <a:avLst/>
          </a:prstGeom>
          <a:ln>
            <a:solidFill>
              <a:schemeClr val="accent2"/>
            </a:solidFill>
            <a:tailEnd type="arrow"/>
          </a:ln>
        </p:spPr>
        <p:style>
          <a:lnRef idx="1">
            <a:schemeClr val="accent1"/>
          </a:lnRef>
          <a:fillRef idx="0">
            <a:schemeClr val="accent1"/>
          </a:fillRef>
          <a:effectRef idx="0">
            <a:schemeClr val="accent1"/>
          </a:effectRef>
          <a:fontRef idx="minor">
            <a:schemeClr val="tx1"/>
          </a:fontRef>
        </p:style>
      </p:cxnSp>
      <p:cxnSp>
        <p:nvCxnSpPr>
          <p:cNvPr id="57" name="Straight Arrow Connector 56"/>
          <p:cNvCxnSpPr/>
          <p:nvPr/>
        </p:nvCxnSpPr>
        <p:spPr>
          <a:xfrm rot="10800000" flipV="1">
            <a:off x="7315200" y="4572000"/>
            <a:ext cx="533400" cy="228600"/>
          </a:xfrm>
          <a:prstGeom prst="straightConnector1">
            <a:avLst/>
          </a:prstGeom>
          <a:ln>
            <a:solidFill>
              <a:schemeClr val="accent2"/>
            </a:solidFill>
            <a:tailEnd type="arrow"/>
          </a:ln>
        </p:spPr>
        <p:style>
          <a:lnRef idx="1">
            <a:schemeClr val="accent1"/>
          </a:lnRef>
          <a:fillRef idx="0">
            <a:schemeClr val="accent1"/>
          </a:fillRef>
          <a:effectRef idx="0">
            <a:schemeClr val="accent1"/>
          </a:effectRef>
          <a:fontRef idx="minor">
            <a:schemeClr val="tx1"/>
          </a:fontRef>
        </p:style>
      </p:cxnSp>
      <p:sp>
        <p:nvSpPr>
          <p:cNvPr id="58" name="TextBox 57"/>
          <p:cNvSpPr txBox="1"/>
          <p:nvPr/>
        </p:nvSpPr>
        <p:spPr>
          <a:xfrm>
            <a:off x="914400" y="4191000"/>
            <a:ext cx="838200" cy="553998"/>
          </a:xfrm>
          <a:prstGeom prst="rect">
            <a:avLst/>
          </a:prstGeom>
        </p:spPr>
        <p:style>
          <a:lnRef idx="2">
            <a:schemeClr val="accent2">
              <a:shade val="50000"/>
            </a:schemeClr>
          </a:lnRef>
          <a:fillRef idx="1">
            <a:schemeClr val="accent2"/>
          </a:fillRef>
          <a:effectRef idx="0">
            <a:schemeClr val="accent2"/>
          </a:effectRef>
          <a:fontRef idx="minor">
            <a:schemeClr val="lt1"/>
          </a:fontRef>
        </p:style>
        <p:txBody>
          <a:bodyPr wrap="square" rtlCol="0">
            <a:spAutoFit/>
          </a:bodyPr>
          <a:lstStyle/>
          <a:p>
            <a:pPr algn="ctr"/>
            <a:r>
              <a:rPr lang="en-US" sz="1000" dirty="0" smtClean="0"/>
              <a:t>Begins with most recent experience</a:t>
            </a:r>
            <a:endParaRPr lang="en-US" sz="1000"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Functional Resume</a:t>
            </a:r>
            <a:endParaRPr lang="en-US" dirty="0"/>
          </a:p>
        </p:txBody>
      </p:sp>
      <p:sp>
        <p:nvSpPr>
          <p:cNvPr id="7" name="TextBox 6"/>
          <p:cNvSpPr txBox="1"/>
          <p:nvPr/>
        </p:nvSpPr>
        <p:spPr>
          <a:xfrm>
            <a:off x="1295400" y="1219200"/>
            <a:ext cx="6934200" cy="5186035"/>
          </a:xfrm>
          <a:prstGeom prst="rect">
            <a:avLst/>
          </a:prstGeom>
        </p:spPr>
        <p:style>
          <a:lnRef idx="2">
            <a:schemeClr val="accent4"/>
          </a:lnRef>
          <a:fillRef idx="1">
            <a:schemeClr val="lt1"/>
          </a:fillRef>
          <a:effectRef idx="0">
            <a:schemeClr val="accent4"/>
          </a:effectRef>
          <a:fontRef idx="minor">
            <a:schemeClr val="dk1"/>
          </a:fontRef>
        </p:style>
        <p:txBody>
          <a:bodyPr wrap="square" rtlCol="0">
            <a:spAutoFit/>
          </a:bodyPr>
          <a:lstStyle/>
          <a:p>
            <a:pPr algn="ctr"/>
            <a:r>
              <a:rPr lang="en-US" sz="1000" dirty="0" smtClean="0">
                <a:latin typeface="Arial" pitchFamily="34" charset="0"/>
                <a:cs typeface="Arial" pitchFamily="34" charset="0"/>
              </a:rPr>
              <a:t>Leigh Kenny</a:t>
            </a:r>
          </a:p>
          <a:p>
            <a:pPr algn="ctr"/>
            <a:r>
              <a:rPr lang="en-US" sz="1000" dirty="0" smtClean="0">
                <a:latin typeface="Arial" pitchFamily="34" charset="0"/>
                <a:cs typeface="Arial" pitchFamily="34" charset="0"/>
              </a:rPr>
              <a:t>321 Jefferson Street</a:t>
            </a:r>
          </a:p>
          <a:p>
            <a:pPr algn="ctr"/>
            <a:r>
              <a:rPr lang="en-US" sz="1000" dirty="0" smtClean="0">
                <a:latin typeface="Arial" pitchFamily="34" charset="0"/>
                <a:cs typeface="Arial" pitchFamily="34" charset="0"/>
              </a:rPr>
              <a:t>City, State  65432</a:t>
            </a:r>
          </a:p>
          <a:p>
            <a:pPr algn="ctr"/>
            <a:r>
              <a:rPr lang="en-US" sz="1000" dirty="0" smtClean="0">
                <a:latin typeface="Arial" pitchFamily="34" charset="0"/>
                <a:cs typeface="Arial" pitchFamily="34" charset="0"/>
              </a:rPr>
              <a:t>leigh.kenny@email.com</a:t>
            </a:r>
          </a:p>
          <a:p>
            <a:pPr algn="ctr"/>
            <a:endParaRPr lang="en-US" sz="1000" dirty="0" smtClean="0">
              <a:latin typeface="Arial" pitchFamily="34" charset="0"/>
              <a:cs typeface="Arial" pitchFamily="34" charset="0"/>
            </a:endParaRPr>
          </a:p>
          <a:p>
            <a:pPr algn="ctr"/>
            <a:r>
              <a:rPr lang="en-US" sz="1000" b="1" dirty="0" smtClean="0">
                <a:latin typeface="Arial" pitchFamily="34" charset="0"/>
                <a:cs typeface="Arial" pitchFamily="34" charset="0"/>
              </a:rPr>
              <a:t>OBJECTIVE</a:t>
            </a:r>
          </a:p>
          <a:p>
            <a:endParaRPr lang="en-US" sz="1000" b="1" dirty="0" smtClean="0">
              <a:latin typeface="Arial" pitchFamily="34" charset="0"/>
              <a:cs typeface="Arial" pitchFamily="34" charset="0"/>
            </a:endParaRPr>
          </a:p>
          <a:p>
            <a:r>
              <a:rPr lang="en-US" sz="1000" dirty="0" smtClean="0">
                <a:latin typeface="Arial" pitchFamily="34" charset="0"/>
                <a:cs typeface="Arial" pitchFamily="34" charset="0"/>
              </a:rPr>
              <a:t>Seeking a full time position as a Registered Nurse with Huntsville Hospital.</a:t>
            </a:r>
          </a:p>
          <a:p>
            <a:endParaRPr lang="en-US" sz="1000" dirty="0" smtClean="0">
              <a:latin typeface="Arial" pitchFamily="34" charset="0"/>
              <a:cs typeface="Arial" pitchFamily="34" charset="0"/>
            </a:endParaRPr>
          </a:p>
          <a:p>
            <a:pPr algn="ctr"/>
            <a:r>
              <a:rPr lang="en-US" sz="1000" b="1" dirty="0" smtClean="0">
                <a:latin typeface="Arial" pitchFamily="34" charset="0"/>
                <a:cs typeface="Arial" pitchFamily="34" charset="0"/>
              </a:rPr>
              <a:t>EDUCATION</a:t>
            </a:r>
          </a:p>
          <a:p>
            <a:endParaRPr lang="en-US" sz="1000" b="1" dirty="0" smtClean="0">
              <a:latin typeface="Arial" pitchFamily="34" charset="0"/>
              <a:cs typeface="Arial" pitchFamily="34" charset="0"/>
            </a:endParaRPr>
          </a:p>
          <a:p>
            <a:r>
              <a:rPr lang="en-US" sz="1000" dirty="0" smtClean="0">
                <a:latin typeface="Arial" pitchFamily="34" charset="0"/>
                <a:cs typeface="Arial" pitchFamily="34" charset="0"/>
              </a:rPr>
              <a:t>Bachelors of Science in Nursing				May 2009</a:t>
            </a:r>
          </a:p>
          <a:p>
            <a:r>
              <a:rPr lang="en-US" sz="1000" dirty="0" smtClean="0">
                <a:latin typeface="Arial" pitchFamily="34" charset="0"/>
                <a:cs typeface="Arial" pitchFamily="34" charset="0"/>
              </a:rPr>
              <a:t>University of Alabama in Huntsville			GPA 3.4 on a 4.0 scale</a:t>
            </a:r>
          </a:p>
          <a:p>
            <a:r>
              <a:rPr lang="en-US" sz="1000" dirty="0" smtClean="0">
                <a:latin typeface="Arial" pitchFamily="34" charset="0"/>
                <a:cs typeface="Arial" pitchFamily="34" charset="0"/>
              </a:rPr>
              <a:t>Huntsville, Alabama</a:t>
            </a:r>
          </a:p>
          <a:p>
            <a:endParaRPr lang="en-US" sz="1000" dirty="0" smtClean="0">
              <a:latin typeface="Arial" pitchFamily="34" charset="0"/>
              <a:cs typeface="Arial" pitchFamily="34" charset="0"/>
            </a:endParaRPr>
          </a:p>
          <a:p>
            <a:pPr algn="ctr"/>
            <a:r>
              <a:rPr lang="en-US" sz="1000" b="1" dirty="0" smtClean="0">
                <a:latin typeface="Arial" pitchFamily="34" charset="0"/>
                <a:cs typeface="Arial" pitchFamily="34" charset="0"/>
              </a:rPr>
              <a:t>SKILLS</a:t>
            </a:r>
            <a:endParaRPr lang="en-US" sz="1000" dirty="0" smtClean="0">
              <a:latin typeface="Arial" pitchFamily="34" charset="0"/>
              <a:cs typeface="Arial" pitchFamily="34" charset="0"/>
            </a:endParaRPr>
          </a:p>
          <a:p>
            <a:pPr algn="ctr"/>
            <a:endParaRPr lang="en-US" sz="1000" dirty="0" smtClean="0">
              <a:latin typeface="Arial" pitchFamily="34" charset="0"/>
              <a:cs typeface="Arial" pitchFamily="34" charset="0"/>
            </a:endParaRPr>
          </a:p>
          <a:p>
            <a:pPr>
              <a:buFont typeface="Arial" pitchFamily="34" charset="0"/>
              <a:buChar char="•"/>
            </a:pPr>
            <a:r>
              <a:rPr lang="en-US" sz="1000" dirty="0" smtClean="0">
                <a:latin typeface="Arial" pitchFamily="34" charset="0"/>
                <a:cs typeface="Arial" pitchFamily="34" charset="0"/>
              </a:rPr>
              <a:t>Ten years of experience with patient care and treatment.</a:t>
            </a:r>
          </a:p>
          <a:p>
            <a:pPr>
              <a:buFont typeface="Arial" pitchFamily="34" charset="0"/>
              <a:buChar char="•"/>
            </a:pPr>
            <a:r>
              <a:rPr lang="en-US" sz="1000" dirty="0" smtClean="0">
                <a:latin typeface="Arial" pitchFamily="34" charset="0"/>
                <a:cs typeface="Arial" pitchFamily="34" charset="0"/>
              </a:rPr>
              <a:t>Skilled in the oral and intravenous administration of prescribed drugs.</a:t>
            </a:r>
          </a:p>
          <a:p>
            <a:pPr>
              <a:buFont typeface="Arial" pitchFamily="34" charset="0"/>
              <a:buChar char="•"/>
            </a:pPr>
            <a:r>
              <a:rPr lang="en-US" sz="1000" dirty="0" smtClean="0">
                <a:latin typeface="Arial" pitchFamily="34" charset="0"/>
                <a:cs typeface="Arial" pitchFamily="34" charset="0"/>
              </a:rPr>
              <a:t>Six years experience with physical rehabilitation.</a:t>
            </a:r>
          </a:p>
          <a:p>
            <a:pPr>
              <a:buFont typeface="Arial" pitchFamily="34" charset="0"/>
              <a:buChar char="•"/>
            </a:pPr>
            <a:r>
              <a:rPr lang="en-US" sz="1000" dirty="0" smtClean="0">
                <a:latin typeface="Arial" pitchFamily="34" charset="0"/>
                <a:cs typeface="Arial" pitchFamily="34" charset="0"/>
              </a:rPr>
              <a:t>Demonstrated ability to supervise and direct nursing staff.</a:t>
            </a:r>
          </a:p>
          <a:p>
            <a:pPr>
              <a:buFont typeface="Arial" pitchFamily="34" charset="0"/>
              <a:buChar char="•"/>
            </a:pPr>
            <a:endParaRPr lang="en-US" sz="1000" dirty="0" smtClean="0">
              <a:latin typeface="Arial" pitchFamily="34" charset="0"/>
              <a:cs typeface="Arial" pitchFamily="34" charset="0"/>
            </a:endParaRPr>
          </a:p>
          <a:p>
            <a:pPr algn="ctr"/>
            <a:r>
              <a:rPr lang="en-US" sz="1000" b="1" dirty="0" smtClean="0">
                <a:latin typeface="Arial" pitchFamily="34" charset="0"/>
                <a:cs typeface="Arial" pitchFamily="34" charset="0"/>
              </a:rPr>
              <a:t>EXPERIENCE</a:t>
            </a:r>
            <a:r>
              <a:rPr lang="en-US" sz="1000" dirty="0" smtClean="0">
                <a:latin typeface="Arial" pitchFamily="34" charset="0"/>
                <a:cs typeface="Arial" pitchFamily="34" charset="0"/>
              </a:rPr>
              <a:t> </a:t>
            </a:r>
          </a:p>
          <a:p>
            <a:pPr algn="ctr"/>
            <a:endParaRPr lang="en-US" sz="1000" dirty="0" smtClean="0">
              <a:latin typeface="Arial" pitchFamily="34" charset="0"/>
              <a:cs typeface="Arial" pitchFamily="34" charset="0"/>
            </a:endParaRPr>
          </a:p>
          <a:p>
            <a:r>
              <a:rPr lang="en-US" sz="1000" dirty="0" smtClean="0">
                <a:latin typeface="Arial" pitchFamily="34" charset="0"/>
                <a:cs typeface="Arial" pitchFamily="34" charset="0"/>
              </a:rPr>
              <a:t>Athens-Limestone Hospital				Center for Care</a:t>
            </a:r>
          </a:p>
          <a:p>
            <a:r>
              <a:rPr lang="en-US" sz="1000" dirty="0" smtClean="0">
                <a:latin typeface="Arial" pitchFamily="34" charset="0"/>
                <a:cs typeface="Arial" pitchFamily="34" charset="0"/>
              </a:rPr>
              <a:t>Athens, Alabama				Minneapolis, Minnesota</a:t>
            </a:r>
          </a:p>
          <a:p>
            <a:r>
              <a:rPr lang="en-US" sz="1000" dirty="0" smtClean="0">
                <a:latin typeface="Arial" pitchFamily="34" charset="0"/>
                <a:cs typeface="Arial" pitchFamily="34" charset="0"/>
              </a:rPr>
              <a:t>Registered Nurse				Licensed Practicing Nurse</a:t>
            </a:r>
          </a:p>
          <a:p>
            <a:endParaRPr lang="en-US" sz="1000" dirty="0" smtClean="0">
              <a:latin typeface="Arial" pitchFamily="34" charset="0"/>
              <a:cs typeface="Arial" pitchFamily="34" charset="0"/>
            </a:endParaRPr>
          </a:p>
          <a:p>
            <a:r>
              <a:rPr lang="en-US" sz="1000" dirty="0" smtClean="0">
                <a:latin typeface="Arial" pitchFamily="34" charset="0"/>
                <a:cs typeface="Arial" pitchFamily="34" charset="0"/>
              </a:rPr>
              <a:t>East </a:t>
            </a:r>
            <a:r>
              <a:rPr lang="en-US" sz="1000" dirty="0" err="1" smtClean="0">
                <a:latin typeface="Arial" pitchFamily="34" charset="0"/>
                <a:cs typeface="Arial" pitchFamily="34" charset="0"/>
              </a:rPr>
              <a:t>Brainard</a:t>
            </a:r>
            <a:r>
              <a:rPr lang="en-US" sz="1000" dirty="0" smtClean="0">
                <a:latin typeface="Arial" pitchFamily="34" charset="0"/>
                <a:cs typeface="Arial" pitchFamily="34" charset="0"/>
              </a:rPr>
              <a:t> Health Clinic				Clemson Rehab Center</a:t>
            </a:r>
          </a:p>
          <a:p>
            <a:r>
              <a:rPr lang="en-US" sz="1000" dirty="0" smtClean="0">
                <a:latin typeface="Arial" pitchFamily="34" charset="0"/>
                <a:cs typeface="Arial" pitchFamily="34" charset="0"/>
              </a:rPr>
              <a:t>Chattanooga, Tennessee				Clemson, South Carolina</a:t>
            </a:r>
          </a:p>
          <a:p>
            <a:r>
              <a:rPr lang="en-US" sz="1000" dirty="0" smtClean="0">
                <a:latin typeface="Arial" pitchFamily="34" charset="0"/>
                <a:cs typeface="Arial" pitchFamily="34" charset="0"/>
              </a:rPr>
              <a:t>Registered Nurse				Therapy Assistant</a:t>
            </a:r>
          </a:p>
          <a:p>
            <a:endParaRPr lang="en-US" sz="1000" dirty="0" smtClean="0">
              <a:latin typeface="Arial" pitchFamily="34" charset="0"/>
              <a:cs typeface="Arial" pitchFamily="34" charset="0"/>
            </a:endParaRPr>
          </a:p>
          <a:p>
            <a:pPr lvl="1">
              <a:buFont typeface="Arial" pitchFamily="34" charset="0"/>
              <a:buChar char="•"/>
            </a:pPr>
            <a:endParaRPr lang="en-US" sz="1100" dirty="0" smtClean="0">
              <a:latin typeface="Arial" pitchFamily="34" charset="0"/>
              <a:cs typeface="Arial" pitchFamily="34" charset="0"/>
            </a:endParaRPr>
          </a:p>
        </p:txBody>
      </p:sp>
      <p:sp>
        <p:nvSpPr>
          <p:cNvPr id="4" name="TextBox 3"/>
          <p:cNvSpPr txBox="1"/>
          <p:nvPr/>
        </p:nvSpPr>
        <p:spPr>
          <a:xfrm>
            <a:off x="4038600" y="2819400"/>
            <a:ext cx="1676400" cy="553998"/>
          </a:xfrm>
          <a:prstGeom prst="rect">
            <a:avLst/>
          </a:prstGeom>
        </p:spPr>
        <p:style>
          <a:lnRef idx="2">
            <a:schemeClr val="accent2">
              <a:shade val="50000"/>
            </a:schemeClr>
          </a:lnRef>
          <a:fillRef idx="1">
            <a:schemeClr val="accent2"/>
          </a:fillRef>
          <a:effectRef idx="0">
            <a:schemeClr val="accent2"/>
          </a:effectRef>
          <a:fontRef idx="minor">
            <a:schemeClr val="lt1"/>
          </a:fontRef>
        </p:style>
        <p:txBody>
          <a:bodyPr wrap="square" rtlCol="0">
            <a:spAutoFit/>
          </a:bodyPr>
          <a:lstStyle/>
          <a:p>
            <a:pPr algn="ctr"/>
            <a:r>
              <a:rPr lang="en-US" sz="1000" dirty="0" smtClean="0"/>
              <a:t>Summarizes total skills acquired from past experiences.</a:t>
            </a:r>
            <a:endParaRPr lang="en-US" sz="1000" dirty="0"/>
          </a:p>
        </p:txBody>
      </p:sp>
      <p:cxnSp>
        <p:nvCxnSpPr>
          <p:cNvPr id="6" name="Straight Arrow Connector 5"/>
          <p:cNvCxnSpPr>
            <a:stCxn id="4" idx="2"/>
          </p:cNvCxnSpPr>
          <p:nvPr/>
        </p:nvCxnSpPr>
        <p:spPr>
          <a:xfrm rot="5400000">
            <a:off x="4772799" y="3477399"/>
            <a:ext cx="208002" cy="1588"/>
          </a:xfrm>
          <a:prstGeom prst="straightConnector1">
            <a:avLst/>
          </a:prstGeom>
          <a:ln>
            <a:solidFill>
              <a:schemeClr val="accent2"/>
            </a:solidFill>
            <a:tailEnd type="arrow"/>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3733800" y="5105400"/>
            <a:ext cx="1676400" cy="707886"/>
          </a:xfrm>
          <a:prstGeom prst="rect">
            <a:avLst/>
          </a:prstGeom>
        </p:spPr>
        <p:style>
          <a:lnRef idx="2">
            <a:schemeClr val="accent2">
              <a:shade val="50000"/>
            </a:schemeClr>
          </a:lnRef>
          <a:fillRef idx="1">
            <a:schemeClr val="accent2"/>
          </a:fillRef>
          <a:effectRef idx="0">
            <a:schemeClr val="accent2"/>
          </a:effectRef>
          <a:fontRef idx="minor">
            <a:schemeClr val="lt1"/>
          </a:fontRef>
        </p:style>
        <p:txBody>
          <a:bodyPr wrap="square" rtlCol="0">
            <a:spAutoFit/>
          </a:bodyPr>
          <a:lstStyle/>
          <a:p>
            <a:pPr algn="ctr"/>
            <a:r>
              <a:rPr lang="en-US" sz="1000" dirty="0" smtClean="0"/>
              <a:t>Lists past employers with NO dates.  Individual has gaps in employment that might alarm an employer.</a:t>
            </a:r>
            <a:endParaRPr lang="en-US" sz="1000" dirty="0"/>
          </a:p>
        </p:txBody>
      </p:sp>
      <p:cxnSp>
        <p:nvCxnSpPr>
          <p:cNvPr id="10" name="Straight Arrow Connector 9"/>
          <p:cNvCxnSpPr/>
          <p:nvPr/>
        </p:nvCxnSpPr>
        <p:spPr>
          <a:xfrm rot="10800000">
            <a:off x="2971800" y="5181600"/>
            <a:ext cx="762000" cy="152400"/>
          </a:xfrm>
          <a:prstGeom prst="straightConnector1">
            <a:avLst/>
          </a:prstGeom>
          <a:ln>
            <a:solidFill>
              <a:schemeClr val="accent2"/>
            </a:solidFill>
            <a:tailEnd type="arrow"/>
          </a:ln>
        </p:spPr>
        <p:style>
          <a:lnRef idx="1">
            <a:schemeClr val="accent1"/>
          </a:lnRef>
          <a:fillRef idx="0">
            <a:schemeClr val="accent1"/>
          </a:fillRef>
          <a:effectRef idx="0">
            <a:schemeClr val="accent1"/>
          </a:effectRef>
          <a:fontRef idx="minor">
            <a:schemeClr val="tx1"/>
          </a:fontRef>
        </p:style>
      </p:cxnSp>
      <p:cxnSp>
        <p:nvCxnSpPr>
          <p:cNvPr id="11" name="Straight Arrow Connector 10"/>
          <p:cNvCxnSpPr/>
          <p:nvPr/>
        </p:nvCxnSpPr>
        <p:spPr>
          <a:xfrm rot="10800000">
            <a:off x="2971800" y="5638800"/>
            <a:ext cx="838200" cy="1588"/>
          </a:xfrm>
          <a:prstGeom prst="straightConnector1">
            <a:avLst/>
          </a:prstGeom>
          <a:ln>
            <a:solidFill>
              <a:schemeClr val="accent2"/>
            </a:solidFill>
            <a:tailEnd type="arrow"/>
          </a:ln>
        </p:spPr>
        <p:style>
          <a:lnRef idx="1">
            <a:schemeClr val="accent1"/>
          </a:lnRef>
          <a:fillRef idx="0">
            <a:schemeClr val="accent1"/>
          </a:fillRef>
          <a:effectRef idx="0">
            <a:schemeClr val="accent1"/>
          </a:effectRef>
          <a:fontRef idx="minor">
            <a:schemeClr val="tx1"/>
          </a:fontRef>
        </p:style>
      </p:cxnSp>
      <p:cxnSp>
        <p:nvCxnSpPr>
          <p:cNvPr id="13" name="Straight Arrow Connector 12"/>
          <p:cNvCxnSpPr/>
          <p:nvPr/>
        </p:nvCxnSpPr>
        <p:spPr>
          <a:xfrm flipV="1">
            <a:off x="5410200" y="5257800"/>
            <a:ext cx="381000" cy="76200"/>
          </a:xfrm>
          <a:prstGeom prst="straightConnector1">
            <a:avLst/>
          </a:prstGeom>
          <a:ln>
            <a:solidFill>
              <a:schemeClr val="accent2"/>
            </a:solidFill>
            <a:tailEnd type="arrow"/>
          </a:ln>
        </p:spPr>
        <p:style>
          <a:lnRef idx="1">
            <a:schemeClr val="accent1"/>
          </a:lnRef>
          <a:fillRef idx="0">
            <a:schemeClr val="accent1"/>
          </a:fillRef>
          <a:effectRef idx="0">
            <a:schemeClr val="accent1"/>
          </a:effectRef>
          <a:fontRef idx="minor">
            <a:schemeClr val="tx1"/>
          </a:fontRef>
        </p:style>
      </p:cxnSp>
      <p:cxnSp>
        <p:nvCxnSpPr>
          <p:cNvPr id="15" name="Straight Arrow Connector 14"/>
          <p:cNvCxnSpPr/>
          <p:nvPr/>
        </p:nvCxnSpPr>
        <p:spPr>
          <a:xfrm>
            <a:off x="5410200" y="5638800"/>
            <a:ext cx="457200" cy="76200"/>
          </a:xfrm>
          <a:prstGeom prst="straightConnector1">
            <a:avLst/>
          </a:prstGeom>
          <a:ln>
            <a:solidFill>
              <a:schemeClr val="accent2"/>
            </a:solidFill>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Combination Resume</a:t>
            </a:r>
            <a:endParaRPr lang="en-US" dirty="0"/>
          </a:p>
        </p:txBody>
      </p:sp>
      <p:sp>
        <p:nvSpPr>
          <p:cNvPr id="4" name="TextBox 3"/>
          <p:cNvSpPr txBox="1"/>
          <p:nvPr/>
        </p:nvSpPr>
        <p:spPr>
          <a:xfrm>
            <a:off x="1295400" y="1219201"/>
            <a:ext cx="6934200" cy="5740033"/>
          </a:xfrm>
          <a:prstGeom prst="rect">
            <a:avLst/>
          </a:prstGeom>
        </p:spPr>
        <p:style>
          <a:lnRef idx="2">
            <a:schemeClr val="accent4"/>
          </a:lnRef>
          <a:fillRef idx="1">
            <a:schemeClr val="lt1"/>
          </a:fillRef>
          <a:effectRef idx="0">
            <a:schemeClr val="accent4"/>
          </a:effectRef>
          <a:fontRef idx="minor">
            <a:schemeClr val="dk1"/>
          </a:fontRef>
        </p:style>
        <p:txBody>
          <a:bodyPr wrap="square" rtlCol="0">
            <a:spAutoFit/>
          </a:bodyPr>
          <a:lstStyle/>
          <a:p>
            <a:pPr algn="ctr"/>
            <a:r>
              <a:rPr lang="en-US" sz="1000" dirty="0" smtClean="0">
                <a:latin typeface="Arial" pitchFamily="34" charset="0"/>
                <a:cs typeface="Arial" pitchFamily="34" charset="0"/>
              </a:rPr>
              <a:t>Jed Williams</a:t>
            </a:r>
          </a:p>
          <a:p>
            <a:pPr algn="ctr"/>
            <a:r>
              <a:rPr lang="en-US" sz="1000" dirty="0" smtClean="0">
                <a:latin typeface="Arial" pitchFamily="34" charset="0"/>
                <a:cs typeface="Arial" pitchFamily="34" charset="0"/>
              </a:rPr>
              <a:t>6789 Valley Drive</a:t>
            </a:r>
          </a:p>
          <a:p>
            <a:pPr algn="ctr"/>
            <a:r>
              <a:rPr lang="en-US" sz="1000" dirty="0" smtClean="0">
                <a:latin typeface="Arial" pitchFamily="34" charset="0"/>
                <a:cs typeface="Arial" pitchFamily="34" charset="0"/>
              </a:rPr>
              <a:t>City, State  12345</a:t>
            </a:r>
          </a:p>
          <a:p>
            <a:pPr algn="ctr"/>
            <a:r>
              <a:rPr lang="en-US" sz="1000" dirty="0" smtClean="0">
                <a:latin typeface="Arial" pitchFamily="34" charset="0"/>
                <a:cs typeface="Arial" pitchFamily="34" charset="0"/>
              </a:rPr>
              <a:t>jed.williams@email.com</a:t>
            </a:r>
          </a:p>
          <a:p>
            <a:pPr algn="ctr"/>
            <a:endParaRPr lang="en-US" sz="1000" dirty="0" smtClean="0">
              <a:latin typeface="Arial" pitchFamily="34" charset="0"/>
              <a:cs typeface="Arial" pitchFamily="34" charset="0"/>
            </a:endParaRPr>
          </a:p>
          <a:p>
            <a:r>
              <a:rPr lang="en-US" sz="1000" b="1" dirty="0" smtClean="0">
                <a:latin typeface="Arial" pitchFamily="34" charset="0"/>
                <a:cs typeface="Arial" pitchFamily="34" charset="0"/>
              </a:rPr>
              <a:t>OBJECTIVE</a:t>
            </a:r>
          </a:p>
          <a:p>
            <a:endParaRPr lang="en-US" sz="1000" b="1" dirty="0" smtClean="0">
              <a:latin typeface="Arial" pitchFamily="34" charset="0"/>
              <a:cs typeface="Arial" pitchFamily="34" charset="0"/>
            </a:endParaRPr>
          </a:p>
          <a:p>
            <a:r>
              <a:rPr lang="en-US" sz="1000" dirty="0" smtClean="0">
                <a:latin typeface="Arial" pitchFamily="34" charset="0"/>
                <a:cs typeface="Arial" pitchFamily="34" charset="0"/>
              </a:rPr>
              <a:t>Seeking a full time position as an electrical engineer with Raytheon.</a:t>
            </a:r>
          </a:p>
          <a:p>
            <a:endParaRPr lang="en-US" sz="1000" dirty="0" smtClean="0">
              <a:latin typeface="Arial" pitchFamily="34" charset="0"/>
              <a:cs typeface="Arial" pitchFamily="34" charset="0"/>
            </a:endParaRPr>
          </a:p>
          <a:p>
            <a:r>
              <a:rPr lang="en-US" sz="1000" b="1" dirty="0" smtClean="0">
                <a:latin typeface="Arial" pitchFamily="34" charset="0"/>
                <a:cs typeface="Arial" pitchFamily="34" charset="0"/>
              </a:rPr>
              <a:t>EDUCATION</a:t>
            </a:r>
          </a:p>
          <a:p>
            <a:endParaRPr lang="en-US" sz="1000" b="1" dirty="0" smtClean="0">
              <a:latin typeface="Arial" pitchFamily="34" charset="0"/>
              <a:cs typeface="Arial" pitchFamily="34" charset="0"/>
            </a:endParaRPr>
          </a:p>
          <a:p>
            <a:r>
              <a:rPr lang="en-US" sz="1000" dirty="0" smtClean="0">
                <a:latin typeface="Arial" pitchFamily="34" charset="0"/>
                <a:cs typeface="Arial" pitchFamily="34" charset="0"/>
              </a:rPr>
              <a:t>Bachelors of Science in Electrical Engineering			August 2010</a:t>
            </a:r>
          </a:p>
          <a:p>
            <a:r>
              <a:rPr lang="en-US" sz="1000" dirty="0" smtClean="0">
                <a:latin typeface="Arial" pitchFamily="34" charset="0"/>
                <a:cs typeface="Arial" pitchFamily="34" charset="0"/>
              </a:rPr>
              <a:t>University of Alabama in Huntsville			GPA 3.7 on a 4.0 scale</a:t>
            </a:r>
          </a:p>
          <a:p>
            <a:r>
              <a:rPr lang="en-US" sz="1000" dirty="0" smtClean="0">
                <a:latin typeface="Arial" pitchFamily="34" charset="0"/>
                <a:cs typeface="Arial" pitchFamily="34" charset="0"/>
              </a:rPr>
              <a:t>Huntsville, Alabama</a:t>
            </a:r>
          </a:p>
          <a:p>
            <a:endParaRPr lang="en-US" sz="1000" dirty="0" smtClean="0">
              <a:latin typeface="Arial" pitchFamily="34" charset="0"/>
              <a:cs typeface="Arial" pitchFamily="34" charset="0"/>
            </a:endParaRPr>
          </a:p>
          <a:p>
            <a:r>
              <a:rPr lang="en-US" sz="1000" b="1" dirty="0" smtClean="0">
                <a:latin typeface="Arial" pitchFamily="34" charset="0"/>
                <a:cs typeface="Arial" pitchFamily="34" charset="0"/>
              </a:rPr>
              <a:t>SKILLS SUMMARY</a:t>
            </a:r>
            <a:r>
              <a:rPr lang="en-US" sz="1000" dirty="0" smtClean="0">
                <a:latin typeface="Arial" pitchFamily="34" charset="0"/>
                <a:cs typeface="Arial" pitchFamily="34" charset="0"/>
              </a:rPr>
              <a:t> </a:t>
            </a:r>
          </a:p>
          <a:p>
            <a:endParaRPr lang="en-US" sz="1000" dirty="0" smtClean="0">
              <a:latin typeface="Arial" pitchFamily="34" charset="0"/>
              <a:cs typeface="Arial" pitchFamily="34" charset="0"/>
            </a:endParaRPr>
          </a:p>
          <a:p>
            <a:pPr lvl="1">
              <a:buFont typeface="Arial" pitchFamily="34" charset="0"/>
              <a:buChar char="•"/>
            </a:pPr>
            <a:r>
              <a:rPr lang="en-US" sz="1100" dirty="0" smtClean="0">
                <a:latin typeface="Arial" pitchFamily="34" charset="0"/>
                <a:cs typeface="Arial" pitchFamily="34" charset="0"/>
              </a:rPr>
              <a:t>Eleven years experience with troubleshooting electronics</a:t>
            </a:r>
          </a:p>
          <a:p>
            <a:pPr lvl="1">
              <a:buFont typeface="Arial" pitchFamily="34" charset="0"/>
              <a:buChar char="•"/>
            </a:pPr>
            <a:r>
              <a:rPr lang="en-US" sz="1100" dirty="0" smtClean="0">
                <a:latin typeface="Arial" pitchFamily="34" charset="0"/>
                <a:cs typeface="Arial" pitchFamily="34" charset="0"/>
              </a:rPr>
              <a:t>Professional Welder</a:t>
            </a:r>
          </a:p>
          <a:p>
            <a:pPr lvl="1">
              <a:buFont typeface="Arial" pitchFamily="34" charset="0"/>
              <a:buChar char="•"/>
            </a:pPr>
            <a:r>
              <a:rPr lang="en-US" sz="1100" dirty="0" smtClean="0">
                <a:latin typeface="Arial" pitchFamily="34" charset="0"/>
                <a:cs typeface="Arial" pitchFamily="34" charset="0"/>
              </a:rPr>
              <a:t>Three years experience working alongside a professional engineer to draft hardware designs</a:t>
            </a:r>
          </a:p>
          <a:p>
            <a:pPr lvl="1">
              <a:buFont typeface="Arial" pitchFamily="34" charset="0"/>
              <a:buChar char="•"/>
            </a:pPr>
            <a:endParaRPr lang="en-US" sz="1100" dirty="0" smtClean="0">
              <a:latin typeface="Arial" pitchFamily="34" charset="0"/>
              <a:cs typeface="Arial" pitchFamily="34" charset="0"/>
            </a:endParaRPr>
          </a:p>
          <a:p>
            <a:r>
              <a:rPr lang="en-US" sz="1000" b="1" dirty="0" smtClean="0">
                <a:latin typeface="Arial" pitchFamily="34" charset="0"/>
                <a:cs typeface="Arial" pitchFamily="34" charset="0"/>
              </a:rPr>
              <a:t>EXPERIENCE</a:t>
            </a:r>
          </a:p>
          <a:p>
            <a:pPr lvl="1"/>
            <a:endParaRPr lang="en-US" sz="1000" b="1" dirty="0" smtClean="0">
              <a:latin typeface="Arial" pitchFamily="34" charset="0"/>
              <a:cs typeface="Arial" pitchFamily="34" charset="0"/>
            </a:endParaRPr>
          </a:p>
          <a:p>
            <a:endParaRPr lang="en-US" sz="1000" dirty="0" smtClean="0">
              <a:latin typeface="Arial" pitchFamily="34" charset="0"/>
              <a:cs typeface="Arial" pitchFamily="34" charset="0"/>
            </a:endParaRPr>
          </a:p>
          <a:p>
            <a:r>
              <a:rPr lang="en-US" sz="1000" dirty="0" smtClean="0">
                <a:latin typeface="Arial" pitchFamily="34" charset="0"/>
                <a:cs typeface="Arial" pitchFamily="34" charset="0"/>
              </a:rPr>
              <a:t>Benchmark Electronic Systems</a:t>
            </a:r>
          </a:p>
          <a:p>
            <a:r>
              <a:rPr lang="en-US" sz="1000" dirty="0" smtClean="0">
                <a:latin typeface="Arial" pitchFamily="34" charset="0"/>
                <a:cs typeface="Arial" pitchFamily="34" charset="0"/>
              </a:rPr>
              <a:t>Huntsville, Alabama</a:t>
            </a:r>
          </a:p>
          <a:p>
            <a:r>
              <a:rPr lang="en-US" sz="1000" dirty="0" smtClean="0">
                <a:latin typeface="Arial" pitchFamily="34" charset="0"/>
                <a:cs typeface="Arial" pitchFamily="34" charset="0"/>
              </a:rPr>
              <a:t>Engineering Technician</a:t>
            </a:r>
          </a:p>
          <a:p>
            <a:r>
              <a:rPr lang="en-US" sz="1000" dirty="0" smtClean="0">
                <a:latin typeface="Arial" pitchFamily="34" charset="0"/>
                <a:cs typeface="Arial" pitchFamily="34" charset="0"/>
              </a:rPr>
              <a:t>August 2002 - Present</a:t>
            </a:r>
          </a:p>
          <a:p>
            <a:endParaRPr lang="en-US" sz="1000" dirty="0" smtClean="0">
              <a:latin typeface="Arial" pitchFamily="34" charset="0"/>
              <a:cs typeface="Arial" pitchFamily="34" charset="0"/>
            </a:endParaRPr>
          </a:p>
          <a:p>
            <a:r>
              <a:rPr lang="en-US" sz="1000" dirty="0" smtClean="0">
                <a:latin typeface="Arial" pitchFamily="34" charset="0"/>
                <a:cs typeface="Arial" pitchFamily="34" charset="0"/>
              </a:rPr>
              <a:t>Adams Electronics</a:t>
            </a:r>
          </a:p>
          <a:p>
            <a:r>
              <a:rPr lang="en-US" sz="1000" dirty="0" smtClean="0">
                <a:latin typeface="Arial" pitchFamily="34" charset="0"/>
                <a:cs typeface="Arial" pitchFamily="34" charset="0"/>
              </a:rPr>
              <a:t>Huntsville, Alabama</a:t>
            </a:r>
          </a:p>
          <a:p>
            <a:r>
              <a:rPr lang="en-US" sz="1000" dirty="0" smtClean="0">
                <a:latin typeface="Arial" pitchFamily="34" charset="0"/>
                <a:cs typeface="Arial" pitchFamily="34" charset="0"/>
              </a:rPr>
              <a:t>Engineering Technician</a:t>
            </a:r>
          </a:p>
          <a:p>
            <a:r>
              <a:rPr lang="en-US" sz="1000" dirty="0" smtClean="0">
                <a:latin typeface="Arial" pitchFamily="34" charset="0"/>
                <a:cs typeface="Arial" pitchFamily="34" charset="0"/>
              </a:rPr>
              <a:t>February 1999 – August 2002	</a:t>
            </a:r>
          </a:p>
          <a:p>
            <a:endParaRPr lang="en-US" sz="1100" dirty="0" smtClean="0">
              <a:latin typeface="Arial" pitchFamily="34" charset="0"/>
              <a:cs typeface="Arial" pitchFamily="34" charset="0"/>
            </a:endParaRPr>
          </a:p>
          <a:p>
            <a:pPr lvl="1">
              <a:buFont typeface="Arial" pitchFamily="34" charset="0"/>
              <a:buChar char="•"/>
            </a:pPr>
            <a:endParaRPr lang="en-US" sz="1100" dirty="0" smtClean="0">
              <a:latin typeface="Arial" pitchFamily="34" charset="0"/>
              <a:cs typeface="Arial" pitchFamily="34" charset="0"/>
            </a:endParaRPr>
          </a:p>
          <a:p>
            <a:pPr lvl="1">
              <a:buFont typeface="Arial" pitchFamily="34" charset="0"/>
              <a:buChar char="•"/>
            </a:pPr>
            <a:endParaRPr lang="en-US" sz="1100" dirty="0" smtClean="0">
              <a:latin typeface="Arial" pitchFamily="34" charset="0"/>
              <a:cs typeface="Arial" pitchFamily="34" charset="0"/>
            </a:endParaRPr>
          </a:p>
        </p:txBody>
      </p:sp>
      <p:sp>
        <p:nvSpPr>
          <p:cNvPr id="5" name="TextBox 4"/>
          <p:cNvSpPr txBox="1"/>
          <p:nvPr/>
        </p:nvSpPr>
        <p:spPr>
          <a:xfrm>
            <a:off x="4038600" y="2819400"/>
            <a:ext cx="1676400" cy="707886"/>
          </a:xfrm>
          <a:prstGeom prst="rect">
            <a:avLst/>
          </a:prstGeom>
        </p:spPr>
        <p:style>
          <a:lnRef idx="2">
            <a:schemeClr val="accent2">
              <a:shade val="50000"/>
            </a:schemeClr>
          </a:lnRef>
          <a:fillRef idx="1">
            <a:schemeClr val="accent2"/>
          </a:fillRef>
          <a:effectRef idx="0">
            <a:schemeClr val="accent2"/>
          </a:effectRef>
          <a:fontRef idx="minor">
            <a:schemeClr val="lt1"/>
          </a:fontRef>
        </p:style>
        <p:txBody>
          <a:bodyPr wrap="square" rtlCol="0">
            <a:spAutoFit/>
          </a:bodyPr>
          <a:lstStyle/>
          <a:p>
            <a:pPr algn="ctr"/>
            <a:r>
              <a:rPr lang="en-US" sz="1000" dirty="0" smtClean="0"/>
              <a:t>Highlighting skills acquired on previous jobs that will help land the job currently seeking.</a:t>
            </a:r>
            <a:endParaRPr lang="en-US" sz="1000" dirty="0"/>
          </a:p>
        </p:txBody>
      </p:sp>
      <p:cxnSp>
        <p:nvCxnSpPr>
          <p:cNvPr id="11" name="Straight Arrow Connector 10"/>
          <p:cNvCxnSpPr/>
          <p:nvPr/>
        </p:nvCxnSpPr>
        <p:spPr>
          <a:xfrm rot="5400000">
            <a:off x="4773593" y="3684607"/>
            <a:ext cx="208002" cy="1588"/>
          </a:xfrm>
          <a:prstGeom prst="straightConnector1">
            <a:avLst/>
          </a:prstGeom>
          <a:ln>
            <a:solidFill>
              <a:schemeClr val="accent2"/>
            </a:solidFill>
            <a:tailEnd type="arrow"/>
          </a:ln>
        </p:spPr>
        <p:style>
          <a:lnRef idx="1">
            <a:schemeClr val="accent1"/>
          </a:lnRef>
          <a:fillRef idx="0">
            <a:schemeClr val="accent1"/>
          </a:fillRef>
          <a:effectRef idx="0">
            <a:schemeClr val="accent1"/>
          </a:effectRef>
          <a:fontRef idx="minor">
            <a:schemeClr val="tx1"/>
          </a:fontRef>
        </p:style>
      </p:cxnSp>
      <p:sp>
        <p:nvSpPr>
          <p:cNvPr id="12" name="TextBox 11"/>
          <p:cNvSpPr txBox="1"/>
          <p:nvPr/>
        </p:nvSpPr>
        <p:spPr>
          <a:xfrm>
            <a:off x="4648200" y="4876800"/>
            <a:ext cx="1676400" cy="1169551"/>
          </a:xfrm>
          <a:prstGeom prst="rect">
            <a:avLst/>
          </a:prstGeom>
        </p:spPr>
        <p:style>
          <a:lnRef idx="2">
            <a:schemeClr val="accent2">
              <a:shade val="50000"/>
            </a:schemeClr>
          </a:lnRef>
          <a:fillRef idx="1">
            <a:schemeClr val="accent2"/>
          </a:fillRef>
          <a:effectRef idx="0">
            <a:schemeClr val="accent2"/>
          </a:effectRef>
          <a:fontRef idx="minor">
            <a:schemeClr val="lt1"/>
          </a:fontRef>
        </p:style>
        <p:txBody>
          <a:bodyPr wrap="square" rtlCol="0">
            <a:spAutoFit/>
          </a:bodyPr>
          <a:lstStyle/>
          <a:p>
            <a:pPr algn="ctr"/>
            <a:r>
              <a:rPr lang="en-US" sz="1000" dirty="0" smtClean="0"/>
              <a:t>Employers are listed and dates are included.  Individual has been an Engineering Technician for more than 10 years and is trying to sell himself UP to an engineering role.</a:t>
            </a:r>
            <a:endParaRPr lang="en-US" sz="1000" dirty="0"/>
          </a:p>
        </p:txBody>
      </p:sp>
      <p:cxnSp>
        <p:nvCxnSpPr>
          <p:cNvPr id="14" name="Straight Arrow Connector 13"/>
          <p:cNvCxnSpPr/>
          <p:nvPr/>
        </p:nvCxnSpPr>
        <p:spPr>
          <a:xfrm rot="10800000">
            <a:off x="3810000" y="5257800"/>
            <a:ext cx="838200" cy="76200"/>
          </a:xfrm>
          <a:prstGeom prst="straightConnector1">
            <a:avLst/>
          </a:prstGeom>
          <a:ln>
            <a:solidFill>
              <a:schemeClr val="accent2"/>
            </a:solidFill>
            <a:tailEnd type="arrow"/>
          </a:ln>
        </p:spPr>
        <p:style>
          <a:lnRef idx="1">
            <a:schemeClr val="accent1"/>
          </a:lnRef>
          <a:fillRef idx="0">
            <a:schemeClr val="accent1"/>
          </a:fillRef>
          <a:effectRef idx="0">
            <a:schemeClr val="accent1"/>
          </a:effectRef>
          <a:fontRef idx="minor">
            <a:schemeClr val="tx1"/>
          </a:fontRef>
        </p:style>
      </p:cxnSp>
      <p:cxnSp>
        <p:nvCxnSpPr>
          <p:cNvPr id="15" name="Straight Arrow Connector 14"/>
          <p:cNvCxnSpPr/>
          <p:nvPr/>
        </p:nvCxnSpPr>
        <p:spPr>
          <a:xfrm rot="10800000" flipV="1">
            <a:off x="3810000" y="5486400"/>
            <a:ext cx="838200" cy="228600"/>
          </a:xfrm>
          <a:prstGeom prst="straightConnector1">
            <a:avLst/>
          </a:prstGeom>
          <a:ln>
            <a:solidFill>
              <a:schemeClr val="accent2"/>
            </a:solidFill>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How to build a resume</a:t>
            </a:r>
            <a:endParaRPr lang="en-US" dirty="0"/>
          </a:p>
        </p:txBody>
      </p:sp>
      <p:sp>
        <p:nvSpPr>
          <p:cNvPr id="3" name="Subtitle 2"/>
          <p:cNvSpPr>
            <a:spLocks noGrp="1"/>
          </p:cNvSpPr>
          <p:nvPr>
            <p:ph type="subTitle" idx="1"/>
          </p:nvPr>
        </p:nvSpPr>
        <p:spPr/>
        <p:txBody>
          <a:bodyPr/>
          <a:lstStyle/>
          <a:p>
            <a:r>
              <a:rPr lang="en-US" dirty="0" smtClean="0"/>
              <a:t>Presented by the </a:t>
            </a:r>
            <a:r>
              <a:rPr lang="en-US" dirty="0" err="1" smtClean="0"/>
              <a:t>UAHuntsville</a:t>
            </a:r>
            <a:r>
              <a:rPr lang="en-US" dirty="0" smtClean="0"/>
              <a:t> Office of Career Development</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smtClean="0"/>
              <a:t>How long should my resume be?</a:t>
            </a:r>
            <a:endParaRPr lang="en-US" sz="3600" dirty="0"/>
          </a:p>
        </p:txBody>
      </p:sp>
      <p:sp>
        <p:nvSpPr>
          <p:cNvPr id="3" name="Content Placeholder 2"/>
          <p:cNvSpPr>
            <a:spLocks noGrp="1"/>
          </p:cNvSpPr>
          <p:nvPr>
            <p:ph idx="1"/>
          </p:nvPr>
        </p:nvSpPr>
        <p:spPr/>
        <p:txBody>
          <a:bodyPr>
            <a:normAutofit fontScale="92500" lnSpcReduction="20000"/>
          </a:bodyPr>
          <a:lstStyle/>
          <a:p>
            <a:pPr>
              <a:buNone/>
            </a:pPr>
            <a:r>
              <a:rPr lang="en-US" dirty="0" smtClean="0"/>
              <a:t>     A resume is a </a:t>
            </a:r>
            <a:r>
              <a:rPr lang="en-US" i="1" dirty="0" smtClean="0"/>
              <a:t>brief summary </a:t>
            </a:r>
            <a:r>
              <a:rPr lang="en-US" dirty="0" smtClean="0"/>
              <a:t>of one’s skills, abilities, accomplishments and experiences . It is recommended that a resume generally be no more than one page.  Individuals with 10+ years of applicable work experience can move to a 2 page resume. </a:t>
            </a:r>
          </a:p>
          <a:p>
            <a:pPr>
              <a:buNone/>
            </a:pPr>
            <a:r>
              <a:rPr lang="en-US" dirty="0" smtClean="0"/>
              <a:t> </a:t>
            </a:r>
          </a:p>
          <a:p>
            <a:pPr>
              <a:buNone/>
            </a:pPr>
            <a:r>
              <a:rPr lang="en-US" dirty="0" smtClean="0"/>
              <a:t>     If an employer advises you to include very detailed information (with information such as supervisors’ names, reasons for leaving an employer, etc.), additional pages may be necessary.</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smtClean="0"/>
              <a:t>General Guidelines</a:t>
            </a:r>
            <a:endParaRPr lang="en-US" sz="3600" dirty="0"/>
          </a:p>
        </p:txBody>
      </p:sp>
      <p:sp>
        <p:nvSpPr>
          <p:cNvPr id="3" name="Content Placeholder 2"/>
          <p:cNvSpPr>
            <a:spLocks noGrp="1"/>
          </p:cNvSpPr>
          <p:nvPr>
            <p:ph idx="1"/>
          </p:nvPr>
        </p:nvSpPr>
        <p:spPr>
          <a:xfrm>
            <a:off x="838200" y="1219200"/>
            <a:ext cx="7772400" cy="4572000"/>
          </a:xfrm>
        </p:spPr>
        <p:txBody>
          <a:bodyPr>
            <a:normAutofit fontScale="77500" lnSpcReduction="20000"/>
          </a:bodyPr>
          <a:lstStyle/>
          <a:p>
            <a:r>
              <a:rPr lang="en-US" dirty="0" smtClean="0"/>
              <a:t>Keep 1 inch margins on top, bottom and sides.</a:t>
            </a:r>
          </a:p>
          <a:p>
            <a:r>
              <a:rPr lang="en-US" dirty="0" smtClean="0"/>
              <a:t>Do not use less than size 11 font.</a:t>
            </a:r>
          </a:p>
          <a:p>
            <a:r>
              <a:rPr lang="en-US" dirty="0" smtClean="0"/>
              <a:t>Use a simple font type.</a:t>
            </a:r>
          </a:p>
          <a:p>
            <a:r>
              <a:rPr lang="en-US" dirty="0" smtClean="0"/>
              <a:t>Nouns are always understood in a resume.  Never use “I”, “me”, “my”, “we”, “us”, etc.</a:t>
            </a:r>
          </a:p>
          <a:p>
            <a:r>
              <a:rPr lang="en-US" dirty="0" smtClean="0"/>
              <a:t>Avoid abbreviations or words/terms that are not universally understood.</a:t>
            </a:r>
          </a:p>
          <a:p>
            <a:r>
              <a:rPr lang="en-US" dirty="0" smtClean="0"/>
              <a:t>Spelling and grammatical errors are not forgiven.  They WILL cost you a job.</a:t>
            </a:r>
          </a:p>
          <a:p>
            <a:r>
              <a:rPr lang="en-US" dirty="0" smtClean="0"/>
              <a:t>Avoid bold text except in headings or subheadings.  It can appear that you are screaming at the reader.</a:t>
            </a:r>
          </a:p>
          <a:p>
            <a:r>
              <a:rPr lang="en-US" dirty="0" smtClean="0"/>
              <a:t>Use past tense when speaking of past experiences and present tense when speaking about current experiences.</a:t>
            </a:r>
          </a:p>
          <a:p>
            <a:pPr>
              <a:buNone/>
            </a:pPr>
            <a:endParaRPr lang="en-US" dirty="0" smtClean="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Before you start, choose your style.</a:t>
            </a:r>
            <a:endParaRPr lang="en-US" dirty="0"/>
          </a:p>
        </p:txBody>
      </p:sp>
      <p:sp>
        <p:nvSpPr>
          <p:cNvPr id="3" name="Content Placeholder 2"/>
          <p:cNvSpPr>
            <a:spLocks noGrp="1"/>
          </p:cNvSpPr>
          <p:nvPr>
            <p:ph idx="1"/>
          </p:nvPr>
        </p:nvSpPr>
        <p:spPr>
          <a:xfrm>
            <a:off x="838200" y="2514600"/>
            <a:ext cx="7772400" cy="2895600"/>
          </a:xfrm>
        </p:spPr>
        <p:txBody>
          <a:bodyPr/>
          <a:lstStyle/>
          <a:p>
            <a:pPr>
              <a:buNone/>
            </a:pPr>
            <a:r>
              <a:rPr lang="en-US" dirty="0" smtClean="0"/>
              <a:t>     There are 3 basic resume styles:  chronological, functional and combination (sometimes called hybrid).  Chronological resumes are the most commonly used.</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smtClean="0"/>
              <a:t>What is a chronological resume?</a:t>
            </a:r>
            <a:endParaRPr lang="en-US" sz="3600" dirty="0"/>
          </a:p>
        </p:txBody>
      </p:sp>
      <p:sp>
        <p:nvSpPr>
          <p:cNvPr id="3" name="Content Placeholder 2"/>
          <p:cNvSpPr>
            <a:spLocks noGrp="1"/>
          </p:cNvSpPr>
          <p:nvPr>
            <p:ph idx="1"/>
          </p:nvPr>
        </p:nvSpPr>
        <p:spPr>
          <a:xfrm>
            <a:off x="762000" y="1447800"/>
            <a:ext cx="7772400" cy="3245640"/>
          </a:xfrm>
        </p:spPr>
        <p:txBody>
          <a:bodyPr/>
          <a:lstStyle/>
          <a:p>
            <a:pPr>
              <a:buNone/>
            </a:pPr>
            <a:r>
              <a:rPr lang="en-US" dirty="0" smtClean="0"/>
              <a:t>     In a chronological resume, work experiences and schools attended are listed in order beginning with the most recent.  Employment dates are included.  </a:t>
            </a:r>
            <a:endParaRPr lang="en-US" dirty="0"/>
          </a:p>
        </p:txBody>
      </p:sp>
      <p:sp>
        <p:nvSpPr>
          <p:cNvPr id="5" name="TextBox 4"/>
          <p:cNvSpPr txBox="1"/>
          <p:nvPr/>
        </p:nvSpPr>
        <p:spPr>
          <a:xfrm>
            <a:off x="2590800" y="3505200"/>
            <a:ext cx="4267200" cy="2585323"/>
          </a:xfrm>
          <a:prstGeom prst="rect">
            <a:avLst/>
          </a:prstGeom>
        </p:spPr>
        <p:style>
          <a:lnRef idx="1">
            <a:schemeClr val="accent5"/>
          </a:lnRef>
          <a:fillRef idx="2">
            <a:schemeClr val="accent5"/>
          </a:fillRef>
          <a:effectRef idx="1">
            <a:schemeClr val="accent5"/>
          </a:effectRef>
          <a:fontRef idx="minor">
            <a:schemeClr val="dk1"/>
          </a:fontRef>
        </p:style>
        <p:txBody>
          <a:bodyPr wrap="square" rtlCol="0">
            <a:spAutoFit/>
          </a:bodyPr>
          <a:lstStyle/>
          <a:p>
            <a:r>
              <a:rPr lang="en-US"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Example:</a:t>
            </a:r>
          </a:p>
          <a:p>
            <a:endParaRPr lang="en-US" dirty="0" smtClean="0"/>
          </a:p>
          <a:p>
            <a:r>
              <a:rPr lang="en-US" dirty="0" smtClean="0"/>
              <a:t>Burger Queen		2006-Present</a:t>
            </a:r>
          </a:p>
          <a:p>
            <a:endParaRPr lang="en-US" dirty="0" smtClean="0"/>
          </a:p>
          <a:p>
            <a:r>
              <a:rPr lang="en-US" dirty="0" smtClean="0"/>
              <a:t>Tech Gadgets		2004-2006</a:t>
            </a:r>
          </a:p>
          <a:p>
            <a:endParaRPr lang="en-US" dirty="0" smtClean="0"/>
          </a:p>
          <a:p>
            <a:r>
              <a:rPr lang="en-US" dirty="0" smtClean="0"/>
              <a:t>Lawn Cares		2003-2004</a:t>
            </a:r>
          </a:p>
          <a:p>
            <a:endParaRPr lang="en-US" dirty="0" smtClean="0"/>
          </a:p>
          <a:p>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smtClean="0"/>
              <a:t>What is a functional resume?</a:t>
            </a:r>
            <a:endParaRPr lang="en-US" sz="3600" dirty="0"/>
          </a:p>
        </p:txBody>
      </p:sp>
      <p:sp>
        <p:nvSpPr>
          <p:cNvPr id="3" name="Content Placeholder 2"/>
          <p:cNvSpPr>
            <a:spLocks noGrp="1"/>
          </p:cNvSpPr>
          <p:nvPr>
            <p:ph idx="1"/>
          </p:nvPr>
        </p:nvSpPr>
        <p:spPr>
          <a:xfrm>
            <a:off x="685800" y="1371600"/>
            <a:ext cx="7772400" cy="5105400"/>
          </a:xfrm>
        </p:spPr>
        <p:txBody>
          <a:bodyPr>
            <a:normAutofit lnSpcReduction="10000"/>
          </a:bodyPr>
          <a:lstStyle/>
          <a:p>
            <a:pPr>
              <a:buNone/>
            </a:pPr>
            <a:r>
              <a:rPr lang="en-US" dirty="0" smtClean="0"/>
              <a:t>     </a:t>
            </a:r>
            <a:r>
              <a:rPr lang="en-US" sz="2800" dirty="0" smtClean="0"/>
              <a:t>In a functional resume, experiences are grouped together and skills are summarized.  Dates are not listed.  </a:t>
            </a:r>
          </a:p>
          <a:p>
            <a:pPr>
              <a:buNone/>
            </a:pPr>
            <a:r>
              <a:rPr lang="en-US" sz="2800" dirty="0" smtClean="0"/>
              <a:t>    </a:t>
            </a:r>
          </a:p>
          <a:p>
            <a:pPr>
              <a:buNone/>
            </a:pPr>
            <a:endParaRPr lang="en-US" sz="2800" dirty="0" smtClean="0"/>
          </a:p>
          <a:p>
            <a:pPr>
              <a:buNone/>
            </a:pPr>
            <a:endParaRPr lang="en-US" sz="2800" dirty="0" smtClean="0"/>
          </a:p>
          <a:p>
            <a:pPr>
              <a:buNone/>
            </a:pPr>
            <a:endParaRPr lang="en-US" sz="2800" dirty="0" smtClean="0"/>
          </a:p>
          <a:p>
            <a:pPr>
              <a:buNone/>
            </a:pPr>
            <a:r>
              <a:rPr lang="en-US" sz="2800" dirty="0" smtClean="0"/>
              <a:t>     W</a:t>
            </a:r>
            <a:r>
              <a:rPr lang="en-US" sz="2800" i="1" dirty="0" smtClean="0"/>
              <a:t>ho should use a functional resume?   </a:t>
            </a:r>
            <a:r>
              <a:rPr lang="en-US" sz="2800" dirty="0" smtClean="0"/>
              <a:t>Individuals who have several employment gaps or many short-term jobs.  Both can signal trouble to an employer.</a:t>
            </a:r>
            <a:endParaRPr lang="en-US" sz="2800" dirty="0"/>
          </a:p>
        </p:txBody>
      </p:sp>
      <p:sp>
        <p:nvSpPr>
          <p:cNvPr id="5" name="TextBox 4"/>
          <p:cNvSpPr txBox="1"/>
          <p:nvPr/>
        </p:nvSpPr>
        <p:spPr>
          <a:xfrm>
            <a:off x="2743200" y="2514600"/>
            <a:ext cx="3581400" cy="2031325"/>
          </a:xfrm>
          <a:prstGeom prst="rect">
            <a:avLst/>
          </a:prstGeom>
        </p:spPr>
        <p:style>
          <a:lnRef idx="1">
            <a:schemeClr val="accent5"/>
          </a:lnRef>
          <a:fillRef idx="2">
            <a:schemeClr val="accent5"/>
          </a:fillRef>
          <a:effectRef idx="1">
            <a:schemeClr val="accent5"/>
          </a:effectRef>
          <a:fontRef idx="minor">
            <a:schemeClr val="dk1"/>
          </a:fontRef>
        </p:style>
        <p:txBody>
          <a:bodyPr wrap="square" rtlCol="0">
            <a:spAutoFit/>
          </a:bodyPr>
          <a:lstStyle/>
          <a:p>
            <a:r>
              <a:rPr lang="en-US"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Example:</a:t>
            </a:r>
          </a:p>
          <a:p>
            <a:endParaRPr lang="en-US" dirty="0" smtClean="0"/>
          </a:p>
          <a:p>
            <a:pPr>
              <a:buFont typeface="Arial" pitchFamily="34" charset="0"/>
              <a:buChar char="•"/>
            </a:pPr>
            <a:r>
              <a:rPr lang="en-US" dirty="0" smtClean="0"/>
              <a:t>Over 10 years of customer service experience.</a:t>
            </a:r>
          </a:p>
          <a:p>
            <a:pPr>
              <a:buFont typeface="Arial" pitchFamily="34" charset="0"/>
              <a:buChar char="•"/>
            </a:pPr>
            <a:r>
              <a:rPr lang="en-US" dirty="0" smtClean="0"/>
              <a:t>Six years combined experience with hands-on troubleshooting.</a:t>
            </a:r>
          </a:p>
          <a:p>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512064"/>
            <a:ext cx="7772400" cy="935736"/>
          </a:xfrm>
        </p:spPr>
        <p:txBody>
          <a:bodyPr/>
          <a:lstStyle/>
          <a:p>
            <a:r>
              <a:rPr lang="en-US" sz="3600" dirty="0" smtClean="0"/>
              <a:t>What is a combination resume?</a:t>
            </a:r>
            <a:endParaRPr lang="en-US" sz="3600" dirty="0"/>
          </a:p>
        </p:txBody>
      </p:sp>
      <p:sp>
        <p:nvSpPr>
          <p:cNvPr id="3" name="Content Placeholder 2"/>
          <p:cNvSpPr>
            <a:spLocks noGrp="1"/>
          </p:cNvSpPr>
          <p:nvPr>
            <p:ph idx="1"/>
          </p:nvPr>
        </p:nvSpPr>
        <p:spPr>
          <a:xfrm>
            <a:off x="838200" y="1295400"/>
            <a:ext cx="7772400" cy="5181600"/>
          </a:xfrm>
        </p:spPr>
        <p:txBody>
          <a:bodyPr>
            <a:normAutofit fontScale="92500" lnSpcReduction="20000"/>
          </a:bodyPr>
          <a:lstStyle/>
          <a:p>
            <a:pPr>
              <a:buNone/>
            </a:pPr>
            <a:r>
              <a:rPr lang="en-US" sz="2400" dirty="0" smtClean="0"/>
              <a:t>       In a combination resume, an individual begins by summarizing their total work experiences and skills and then concludes by listing past employers with dates.  </a:t>
            </a:r>
          </a:p>
          <a:p>
            <a:pPr>
              <a:buNone/>
            </a:pPr>
            <a:endParaRPr lang="en-US" sz="2400" dirty="0" smtClean="0"/>
          </a:p>
          <a:p>
            <a:pPr>
              <a:buNone/>
            </a:pPr>
            <a:r>
              <a:rPr lang="en-US" sz="2400" dirty="0" smtClean="0"/>
              <a:t>      </a:t>
            </a:r>
            <a:r>
              <a:rPr lang="en-US" sz="2400" i="1" dirty="0" smtClean="0"/>
              <a:t>Who should use a combination </a:t>
            </a:r>
          </a:p>
          <a:p>
            <a:pPr>
              <a:buNone/>
            </a:pPr>
            <a:r>
              <a:rPr lang="en-US" sz="2400" i="1" dirty="0" smtClean="0"/>
              <a:t>      resume?   </a:t>
            </a:r>
            <a:r>
              <a:rPr lang="en-US" sz="2400" dirty="0" smtClean="0"/>
              <a:t>Individuals who feel </a:t>
            </a:r>
          </a:p>
          <a:p>
            <a:pPr>
              <a:buNone/>
            </a:pPr>
            <a:r>
              <a:rPr lang="en-US" sz="2400" dirty="0" smtClean="0"/>
              <a:t>      “pigeon-holed” in a particular </a:t>
            </a:r>
          </a:p>
          <a:p>
            <a:pPr>
              <a:buNone/>
            </a:pPr>
            <a:r>
              <a:rPr lang="en-US" sz="2400" dirty="0" smtClean="0"/>
              <a:t>       area due to past experiences</a:t>
            </a:r>
          </a:p>
          <a:p>
            <a:pPr>
              <a:buNone/>
            </a:pPr>
            <a:r>
              <a:rPr lang="en-US" sz="2400" dirty="0" smtClean="0"/>
              <a:t>       or individuals who are trying </a:t>
            </a:r>
          </a:p>
          <a:p>
            <a:pPr>
              <a:buNone/>
            </a:pPr>
            <a:r>
              <a:rPr lang="en-US" sz="2400" dirty="0" smtClean="0"/>
              <a:t>       to advance.  A functional</a:t>
            </a:r>
          </a:p>
          <a:p>
            <a:pPr>
              <a:buNone/>
            </a:pPr>
            <a:r>
              <a:rPr lang="en-US" sz="2400" dirty="0" smtClean="0"/>
              <a:t>       resume will allow them to place</a:t>
            </a:r>
          </a:p>
          <a:p>
            <a:pPr>
              <a:buNone/>
            </a:pPr>
            <a:r>
              <a:rPr lang="en-US" sz="2400" dirty="0" smtClean="0"/>
              <a:t>      emphasis on past experiences </a:t>
            </a:r>
          </a:p>
          <a:p>
            <a:pPr>
              <a:buNone/>
            </a:pPr>
            <a:r>
              <a:rPr lang="en-US" sz="2400" dirty="0" smtClean="0"/>
              <a:t>      and skills that move them in </a:t>
            </a:r>
          </a:p>
          <a:p>
            <a:pPr>
              <a:buNone/>
            </a:pPr>
            <a:r>
              <a:rPr lang="en-US" sz="2400" dirty="0" smtClean="0"/>
              <a:t>      another direction.</a:t>
            </a:r>
          </a:p>
          <a:p>
            <a:endParaRPr lang="en-US" dirty="0"/>
          </a:p>
        </p:txBody>
      </p:sp>
      <p:sp>
        <p:nvSpPr>
          <p:cNvPr id="4" name="TextBox 3"/>
          <p:cNvSpPr txBox="1"/>
          <p:nvPr/>
        </p:nvSpPr>
        <p:spPr>
          <a:xfrm>
            <a:off x="5181600" y="2362200"/>
            <a:ext cx="3200400" cy="4062651"/>
          </a:xfrm>
          <a:prstGeom prst="rect">
            <a:avLst/>
          </a:prstGeom>
        </p:spPr>
        <p:style>
          <a:lnRef idx="1">
            <a:schemeClr val="accent5"/>
          </a:lnRef>
          <a:fillRef idx="2">
            <a:schemeClr val="accent5"/>
          </a:fillRef>
          <a:effectRef idx="1">
            <a:schemeClr val="accent5"/>
          </a:effectRef>
          <a:fontRef idx="minor">
            <a:schemeClr val="dk1"/>
          </a:fontRef>
        </p:style>
        <p:txBody>
          <a:bodyPr wrap="square" rtlCol="0">
            <a:spAutoFit/>
          </a:bodyPr>
          <a:lstStyle/>
          <a:p>
            <a:r>
              <a:rPr lang="en-US"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Example:</a:t>
            </a:r>
          </a:p>
          <a:p>
            <a:endParaRPr lang="en-US" dirty="0" smtClean="0"/>
          </a:p>
          <a:p>
            <a:pPr>
              <a:buFont typeface="Arial" pitchFamily="34" charset="0"/>
              <a:buChar char="•"/>
            </a:pPr>
            <a:r>
              <a:rPr lang="en-US" dirty="0" smtClean="0"/>
              <a:t> Over 15 years experience  </a:t>
            </a:r>
          </a:p>
          <a:p>
            <a:r>
              <a:rPr lang="en-US" dirty="0" smtClean="0"/>
              <a:t>   managing and directing staff.</a:t>
            </a:r>
          </a:p>
          <a:p>
            <a:pPr>
              <a:buFont typeface="Arial" pitchFamily="34" charset="0"/>
              <a:buChar char="•"/>
            </a:pPr>
            <a:r>
              <a:rPr lang="en-US" dirty="0" smtClean="0"/>
              <a:t> Twenty years experience   </a:t>
            </a:r>
          </a:p>
          <a:p>
            <a:r>
              <a:rPr lang="en-US" dirty="0" smtClean="0"/>
              <a:t>   building and managing </a:t>
            </a:r>
          </a:p>
          <a:p>
            <a:r>
              <a:rPr lang="en-US" dirty="0" smtClean="0"/>
              <a:t>   budgets.</a:t>
            </a:r>
            <a:endParaRPr lang="en-US" sz="1600" dirty="0" smtClean="0"/>
          </a:p>
          <a:p>
            <a:endParaRPr lang="en-US" sz="1600" dirty="0" smtClean="0"/>
          </a:p>
          <a:p>
            <a:r>
              <a:rPr lang="en-US" sz="1600" dirty="0" smtClean="0"/>
              <a:t>H &amp; L Foods	2002-Present</a:t>
            </a:r>
          </a:p>
          <a:p>
            <a:endParaRPr lang="en-US" sz="1600" dirty="0" smtClean="0"/>
          </a:p>
          <a:p>
            <a:r>
              <a:rPr lang="en-US" sz="1600" dirty="0" smtClean="0"/>
              <a:t>Meaty Restaurant	1998-2002</a:t>
            </a:r>
          </a:p>
          <a:p>
            <a:endParaRPr lang="en-US" sz="1600" dirty="0" smtClean="0"/>
          </a:p>
          <a:p>
            <a:r>
              <a:rPr lang="en-US" sz="1600" dirty="0" smtClean="0"/>
              <a:t>Creative Catering	2003-2004</a:t>
            </a:r>
          </a:p>
          <a:p>
            <a:endParaRPr lang="en-US" dirty="0" smtClean="0"/>
          </a:p>
          <a:p>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Starting from the Top</a:t>
            </a:r>
            <a:endParaRPr lang="en-US" dirty="0"/>
          </a:p>
        </p:txBody>
      </p:sp>
      <p:sp>
        <p:nvSpPr>
          <p:cNvPr id="3" name="Content Placeholder 2"/>
          <p:cNvSpPr>
            <a:spLocks noGrp="1"/>
          </p:cNvSpPr>
          <p:nvPr>
            <p:ph idx="1"/>
          </p:nvPr>
        </p:nvSpPr>
        <p:spPr>
          <a:xfrm>
            <a:off x="838200" y="1524000"/>
            <a:ext cx="7772400" cy="4572000"/>
          </a:xfrm>
        </p:spPr>
        <p:txBody>
          <a:bodyPr/>
          <a:lstStyle/>
          <a:p>
            <a:pPr>
              <a:buNone/>
            </a:pPr>
            <a:r>
              <a:rPr lang="en-US" dirty="0" smtClean="0"/>
              <a:t>     Name and contact information should always be at the top of your resume.  You must include (1) name, (2) mailing address, (3) phone number </a:t>
            </a:r>
            <a:r>
              <a:rPr lang="en-US" i="1" dirty="0" smtClean="0"/>
              <a:t>with area code</a:t>
            </a:r>
            <a:r>
              <a:rPr lang="en-US" dirty="0" smtClean="0"/>
              <a:t>, and (4) an </a:t>
            </a:r>
            <a:r>
              <a:rPr lang="en-US" i="1" dirty="0" smtClean="0"/>
              <a:t>appropriate</a:t>
            </a:r>
            <a:r>
              <a:rPr lang="en-US" dirty="0" smtClean="0"/>
              <a:t> e-mail address.  Do </a:t>
            </a:r>
            <a:r>
              <a:rPr lang="en-US" b="1" dirty="0" smtClean="0"/>
              <a:t>NOT</a:t>
            </a:r>
            <a:r>
              <a:rPr lang="en-US" dirty="0" smtClean="0"/>
              <a:t> include any personal information including age, sex, race, social security number, number of children or picture.  </a:t>
            </a:r>
          </a:p>
        </p:txBody>
      </p:sp>
      <p:sp>
        <p:nvSpPr>
          <p:cNvPr id="4" name="TextBox 3"/>
          <p:cNvSpPr txBox="1"/>
          <p:nvPr/>
        </p:nvSpPr>
        <p:spPr>
          <a:xfrm>
            <a:off x="1524000" y="5638800"/>
            <a:ext cx="6096000" cy="923330"/>
          </a:xfrm>
          <a:prstGeom prst="rect">
            <a:avLst/>
          </a:prstGeom>
        </p:spPr>
        <p:style>
          <a:lnRef idx="2">
            <a:schemeClr val="accent2">
              <a:shade val="50000"/>
            </a:schemeClr>
          </a:lnRef>
          <a:fillRef idx="1">
            <a:schemeClr val="accent2"/>
          </a:fillRef>
          <a:effectRef idx="0">
            <a:schemeClr val="accent2"/>
          </a:effectRef>
          <a:fontRef idx="minor">
            <a:schemeClr val="lt1"/>
          </a:fontRef>
        </p:style>
        <p:txBody>
          <a:bodyPr wrap="square" rtlCol="0">
            <a:spAutoFit/>
          </a:bodyPr>
          <a:lstStyle/>
          <a:p>
            <a:pPr algn="ctr"/>
            <a:r>
              <a:rPr lang="en-US" dirty="0" smtClean="0"/>
              <a:t>Do NOT use an e-mail address that says anything personal or </a:t>
            </a:r>
            <a:r>
              <a:rPr lang="en-US" dirty="0" err="1" smtClean="0"/>
              <a:t>innappropriate</a:t>
            </a:r>
            <a:r>
              <a:rPr lang="en-US" dirty="0" smtClean="0"/>
              <a:t> (e.g. Ilovemydog@gmail.com.   It is best to use your </a:t>
            </a:r>
            <a:r>
              <a:rPr lang="en-US" dirty="0" err="1" smtClean="0"/>
              <a:t>UAHuntsville</a:t>
            </a:r>
            <a:r>
              <a:rPr lang="en-US" dirty="0" smtClean="0"/>
              <a:t> e-mail address.</a:t>
            </a:r>
            <a:endParaRPr lang="en-US"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Metro">
  <a:themeElements>
    <a:clrScheme name="Metro">
      <a:dk1>
        <a:sysClr val="windowText" lastClr="000000"/>
      </a:dk1>
      <a:lt1>
        <a:sysClr val="window" lastClr="FFFFFF"/>
      </a:lt1>
      <a:dk2>
        <a:srgbClr val="4E5B6F"/>
      </a:dk2>
      <a:lt2>
        <a:srgbClr val="D6ECFF"/>
      </a:lt2>
      <a:accent1>
        <a:srgbClr val="7FD13B"/>
      </a:accent1>
      <a:accent2>
        <a:srgbClr val="EA157A"/>
      </a:accent2>
      <a:accent3>
        <a:srgbClr val="FEB80A"/>
      </a:accent3>
      <a:accent4>
        <a:srgbClr val="00ADDC"/>
      </a:accent4>
      <a:accent5>
        <a:srgbClr val="738AC8"/>
      </a:accent5>
      <a:accent6>
        <a:srgbClr val="1AB39F"/>
      </a:accent6>
      <a:hlink>
        <a:srgbClr val="EB8803"/>
      </a:hlink>
      <a:folHlink>
        <a:srgbClr val="5F7791"/>
      </a:folHlink>
    </a:clrScheme>
    <a:fontScheme name="Metro">
      <a:majorFont>
        <a:latin typeface="Consolas"/>
        <a:ea typeface=""/>
        <a:cs typeface=""/>
        <a:font script="Jpan" typeface="HG丸ｺﾞｼｯｸM-PRO"/>
        <a:font script="Hang" typeface="HY중고딕"/>
        <a:font script="Hans" typeface="华文楷体"/>
        <a:font script="Hant" typeface="新細明體"/>
        <a:font script="Arab" typeface="Tahoma"/>
        <a:font script="Hebr" typeface="Levenim MT"/>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Corbel"/>
        <a:ea typeface=""/>
        <a:cs typeface=""/>
        <a:font script="Jpan" typeface="HGｺﾞｼｯｸM"/>
        <a:font script="Hang" typeface="맑은 고딕"/>
        <a:font script="Hans" typeface="宋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Metro">
      <a:fillStyleLst>
        <a:solidFill>
          <a:schemeClr val="phClr"/>
        </a:solidFill>
        <a:gradFill rotWithShape="1">
          <a:gsLst>
            <a:gs pos="0">
              <a:schemeClr val="phClr">
                <a:tint val="25000"/>
                <a:satMod val="125000"/>
              </a:schemeClr>
            </a:gs>
            <a:gs pos="40000">
              <a:schemeClr val="phClr">
                <a:tint val="55000"/>
                <a:satMod val="130000"/>
              </a:schemeClr>
            </a:gs>
            <a:gs pos="50000">
              <a:schemeClr val="phClr">
                <a:tint val="59000"/>
                <a:satMod val="130000"/>
              </a:schemeClr>
            </a:gs>
            <a:gs pos="65000">
              <a:schemeClr val="phClr">
                <a:tint val="55000"/>
                <a:satMod val="130000"/>
              </a:schemeClr>
            </a:gs>
            <a:gs pos="100000">
              <a:schemeClr val="phClr">
                <a:tint val="20000"/>
                <a:satMod val="125000"/>
              </a:schemeClr>
            </a:gs>
          </a:gsLst>
          <a:lin ang="5400000" scaled="0"/>
        </a:gradFill>
        <a:gradFill rotWithShape="1">
          <a:gsLst>
            <a:gs pos="0">
              <a:schemeClr val="phClr">
                <a:tint val="48000"/>
                <a:satMod val="138000"/>
              </a:schemeClr>
            </a:gs>
            <a:gs pos="25000">
              <a:schemeClr val="phClr">
                <a:tint val="85000"/>
              </a:schemeClr>
            </a:gs>
            <a:gs pos="40000">
              <a:schemeClr val="phClr">
                <a:tint val="92000"/>
              </a:schemeClr>
            </a:gs>
            <a:gs pos="50000">
              <a:schemeClr val="phClr">
                <a:tint val="93000"/>
              </a:schemeClr>
            </a:gs>
            <a:gs pos="60000">
              <a:schemeClr val="phClr">
                <a:tint val="92000"/>
              </a:schemeClr>
            </a:gs>
            <a:gs pos="75000">
              <a:schemeClr val="phClr">
                <a:tint val="83000"/>
                <a:satMod val="108000"/>
              </a:schemeClr>
            </a:gs>
            <a:gs pos="100000">
              <a:schemeClr val="phClr">
                <a:tint val="48000"/>
                <a:satMod val="150000"/>
              </a:schemeClr>
            </a:gs>
          </a:gsLst>
          <a:lin ang="5400000" scaled="0"/>
        </a:gradFill>
      </a:fillStyleLst>
      <a:lnStyleLst>
        <a:ln w="12000" cap="flat" cmpd="sng" algn="ctr">
          <a:solidFill>
            <a:schemeClr val="phClr"/>
          </a:solidFill>
          <a:prstDash val="solid"/>
        </a:ln>
        <a:ln w="19050" cap="flat" cmpd="sng" algn="ctr">
          <a:solidFill>
            <a:schemeClr val="phClr"/>
          </a:solidFill>
          <a:prstDash val="solid"/>
        </a:ln>
        <a:ln w="38100" cap="flat" cmpd="sng" algn="ctr">
          <a:solidFill>
            <a:schemeClr val="phClr"/>
          </a:solidFill>
          <a:prstDash val="solid"/>
        </a:ln>
      </a:lnStyleLst>
      <a:effectStyleLst>
        <a:effectStyle>
          <a:effectLst>
            <a:glow rad="63500">
              <a:schemeClr val="phClr">
                <a:alpha val="45000"/>
                <a:satMod val="120000"/>
              </a:schemeClr>
            </a:glow>
          </a:effectLst>
        </a:effectStyle>
        <a:effectStyle>
          <a:effectLst>
            <a:glow rad="63500">
              <a:schemeClr val="phClr">
                <a:alpha val="45000"/>
                <a:satMod val="120000"/>
              </a:schemeClr>
            </a:glow>
          </a:effectLst>
          <a:scene3d>
            <a:camera prst="orthographicFront" fov="0">
              <a:rot lat="0" lon="0" rev="0"/>
            </a:camera>
            <a:lightRig rig="brightRoom" dir="tl">
              <a:rot lat="0" lon="0" rev="8700000"/>
            </a:lightRig>
          </a:scene3d>
          <a:sp3d>
            <a:bevelT w="0" h="0"/>
            <a:contourClr>
              <a:schemeClr val="phClr">
                <a:tint val="70000"/>
              </a:schemeClr>
            </a:contourClr>
          </a:sp3d>
        </a:effectStyle>
        <a:effectStyle>
          <a:effectLst>
            <a:glow rad="101500">
              <a:schemeClr val="phClr">
                <a:alpha val="42000"/>
                <a:satMod val="120000"/>
              </a:schemeClr>
            </a:glow>
          </a:effectLst>
          <a:scene3d>
            <a:camera prst="orthographicFront" fov="0">
              <a:rot lat="0" lon="0" rev="0"/>
            </a:camera>
            <a:lightRig rig="glow" dir="t">
              <a:rot lat="0" lon="0" rev="4800000"/>
            </a:lightRig>
          </a:scene3d>
          <a:sp3d prstMaterial="powder">
            <a:bevelT w="50800" h="50800"/>
            <a:contourClr>
              <a:schemeClr val="phClr"/>
            </a:contourClr>
          </a:sp3d>
        </a:effectStyle>
      </a:effectStyleLst>
      <a:bgFillStyleLst>
        <a:solidFill>
          <a:schemeClr val="phClr"/>
        </a:solidFill>
        <a:gradFill rotWithShape="1">
          <a:gsLst>
            <a:gs pos="0">
              <a:schemeClr val="bg1">
                <a:shade val="100000"/>
                <a:satMod val="150000"/>
              </a:schemeClr>
            </a:gs>
            <a:gs pos="65000">
              <a:schemeClr val="bg1">
                <a:shade val="90000"/>
                <a:satMod val="375000"/>
              </a:schemeClr>
            </a:gs>
            <a:gs pos="100000">
              <a:schemeClr val="phClr">
                <a:tint val="88000"/>
                <a:satMod val="400000"/>
              </a:schemeClr>
            </a:gs>
          </a:gsLst>
          <a:lin ang="5400000" scaled="0"/>
        </a:gradFill>
        <a:blipFill>
          <a:blip xmlns:r="http://schemas.openxmlformats.org/officeDocument/2006/relationships" r:embed="rId1">
            <a:duotone>
              <a:schemeClr val="phClr">
                <a:shade val="40000"/>
                <a:satMod val="180000"/>
              </a:schemeClr>
              <a:schemeClr val="phClr">
                <a:tint val="90000"/>
                <a:satMod val="200000"/>
              </a:schemeClr>
            </a:duotone>
          </a:blip>
          <a:tile tx="0" ty="0" sx="80000" sy="8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Metro</Template>
  <TotalTime>512</TotalTime>
  <Words>1796</Words>
  <Application>Microsoft Office PowerPoint</Application>
  <PresentationFormat>On-screen Show (4:3)</PresentationFormat>
  <Paragraphs>216</Paragraphs>
  <Slides>24</Slides>
  <Notes>0</Notes>
  <HiddenSlides>0</HiddenSlides>
  <MMClips>0</MMClips>
  <ScaleCrop>false</ScaleCrop>
  <HeadingPairs>
    <vt:vector size="4" baseType="variant">
      <vt:variant>
        <vt:lpstr>Theme</vt:lpstr>
      </vt:variant>
      <vt:variant>
        <vt:i4>1</vt:i4>
      </vt:variant>
      <vt:variant>
        <vt:lpstr>Slide Titles</vt:lpstr>
      </vt:variant>
      <vt:variant>
        <vt:i4>24</vt:i4>
      </vt:variant>
    </vt:vector>
  </HeadingPairs>
  <TitlesOfParts>
    <vt:vector size="25" baseType="lpstr">
      <vt:lpstr>Metro</vt:lpstr>
      <vt:lpstr>How to build a resume</vt:lpstr>
      <vt:lpstr>How important is a resume?</vt:lpstr>
      <vt:lpstr>How long should my resume be?</vt:lpstr>
      <vt:lpstr>General Guidelines</vt:lpstr>
      <vt:lpstr>Before you start, choose your style.</vt:lpstr>
      <vt:lpstr>What is a chronological resume?</vt:lpstr>
      <vt:lpstr>What is a functional resume?</vt:lpstr>
      <vt:lpstr>What is a combination resume?</vt:lpstr>
      <vt:lpstr>Starting from the Top</vt:lpstr>
      <vt:lpstr>What are Objectives and Summaries?</vt:lpstr>
      <vt:lpstr>What School Information Should be Included?  Where does it Go?</vt:lpstr>
      <vt:lpstr>My Major GPA is Better than My Overall GPA.  Can I use it Instead?</vt:lpstr>
      <vt:lpstr>Should I Include High School Information?</vt:lpstr>
      <vt:lpstr>What do I List about my past work experiences?</vt:lpstr>
      <vt:lpstr>What separates the good from the great?</vt:lpstr>
      <vt:lpstr>How far back do I go?</vt:lpstr>
      <vt:lpstr>I don’t have real-world experience.  Can I list volunteer work in its place?</vt:lpstr>
      <vt:lpstr>Activities, Awards, Honors…</vt:lpstr>
      <vt:lpstr>Double…no triple…check the resume.</vt:lpstr>
      <vt:lpstr>Do I list references?</vt:lpstr>
      <vt:lpstr>Example Chronological Resume</vt:lpstr>
      <vt:lpstr>Example Functional Resume</vt:lpstr>
      <vt:lpstr>Example Combination Resume</vt:lpstr>
      <vt:lpstr>How to build a resume</vt:lpstr>
    </vt:vector>
  </TitlesOfParts>
  <Company>University of Alabama in Huntsville</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How to build a resume</dc:title>
  <dc:creator>StacyGivens</dc:creator>
  <cp:lastModifiedBy>Kellee Crawford</cp:lastModifiedBy>
  <cp:revision>60</cp:revision>
  <dcterms:created xsi:type="dcterms:W3CDTF">2010-03-11T21:18:38Z</dcterms:created>
  <dcterms:modified xsi:type="dcterms:W3CDTF">2012-04-30T21:42:22Z</dcterms:modified>
</cp:coreProperties>
</file>