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 id="2147483849" r:id="rId3"/>
  </p:sldMasterIdLst>
  <p:notesMasterIdLst>
    <p:notesMasterId r:id="rId19"/>
  </p:notesMasterIdLst>
  <p:sldIdLst>
    <p:sldId id="299" r:id="rId4"/>
    <p:sldId id="333" r:id="rId5"/>
    <p:sldId id="300" r:id="rId6"/>
    <p:sldId id="309" r:id="rId7"/>
    <p:sldId id="334" r:id="rId8"/>
    <p:sldId id="327" r:id="rId9"/>
    <p:sldId id="328" r:id="rId10"/>
    <p:sldId id="329" r:id="rId11"/>
    <p:sldId id="331" r:id="rId12"/>
    <p:sldId id="307" r:id="rId13"/>
    <p:sldId id="314" r:id="rId14"/>
    <p:sldId id="313" r:id="rId15"/>
    <p:sldId id="332" r:id="rId16"/>
    <p:sldId id="326" r:id="rId17"/>
    <p:sldId id="325" r:id="rId18"/>
  </p:sldIdLst>
  <p:sldSz cx="9144000" cy="6858000" type="screen4x3"/>
  <p:notesSz cx="6858000" cy="9144000"/>
  <p:defaultTextStyle>
    <a:defPPr>
      <a:defRPr lang="da-DK"/>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5B5B"/>
    <a:srgbClr val="E83618"/>
    <a:srgbClr val="F50736"/>
    <a:srgbClr val="FF3300"/>
    <a:srgbClr val="A20000"/>
    <a:srgbClr val="920000"/>
    <a:srgbClr val="FF65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20" autoAdjust="0"/>
    <p:restoredTop sz="94633" autoAdjust="0"/>
  </p:normalViewPr>
  <p:slideViewPr>
    <p:cSldViewPr snapToGrid="0">
      <p:cViewPr>
        <p:scale>
          <a:sx n="100" d="100"/>
          <a:sy n="100" d="100"/>
        </p:scale>
        <p:origin x="-72" y="1050"/>
      </p:cViewPr>
      <p:guideLst>
        <p:guide orient="horz" pos="4319"/>
        <p:guide pos="55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2.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ECB925-EA9E-46F4-81C2-596902526766}" type="datetimeFigureOut">
              <a:rPr lang="en-US" smtClean="0"/>
              <a:pPr/>
              <a:t>9/12/2011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1D56C-2F31-44EE-8773-BF104A90EDD1}" type="slidenum">
              <a:rPr lang="en-US" smtClean="0"/>
              <a:pPr/>
              <a:t>‹#›</a:t>
            </a:fld>
            <a:endParaRPr lang="en-US"/>
          </a:p>
        </p:txBody>
      </p:sp>
    </p:spTree>
    <p:extLst>
      <p:ext uri="{BB962C8B-B14F-4D97-AF65-F5344CB8AC3E}">
        <p14:creationId xmlns:p14="http://schemas.microsoft.com/office/powerpoint/2010/main" val="2522661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91D56C-2F31-44EE-8773-BF104A90EDD1}"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66C8125A-09C3-4DBC-8A5C-29402D5D47E0}" type="datetime1">
              <a:rPr lang="da-DK"/>
              <a:pPr>
                <a:defRPr/>
              </a:pPr>
              <a:t>12-09-2011</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AC3A940E-EAB0-4807-93BE-D2325BCD85E8}" type="slidenum">
              <a:rPr lang="da-DK"/>
              <a:pPr>
                <a:defRPr/>
              </a:pPr>
              <a:t>‹#›</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lvl1pPr>
              <a:defRPr>
                <a:latin typeface="Arial" pitchFamily="34" charset="0"/>
              </a:defRPr>
            </a:lvl1pPr>
          </a:lstStyle>
          <a:p>
            <a:r>
              <a:rPr lang="en-US" smtClean="0"/>
              <a:t>Click to edit Master title style</a:t>
            </a:r>
            <a:endParaRPr lang="da-DK" dirty="0"/>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4BF76721-D0C0-403B-AFD9-459364324B9D}" type="datetime1">
              <a:rPr lang="da-DK"/>
              <a:pPr>
                <a:defRPr/>
              </a:pPr>
              <a:t>12-09-2011</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1E093995-4E24-4618-BC82-CE44AFD9B4B7}" type="slidenum">
              <a:rPr lang="da-DK"/>
              <a:pPr>
                <a:defRPr/>
              </a:pPr>
              <a:t>‹#›</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5" name="Rektangel 2"/>
          <p:cNvSpPr>
            <a:spLocks noChangeArrowheads="1"/>
          </p:cNvSpPr>
          <p:nvPr/>
        </p:nvSpPr>
        <p:spPr bwMode="auto">
          <a:xfrm>
            <a:off x="0" y="768350"/>
            <a:ext cx="9144000" cy="1235075"/>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6" name="Billede 3" descr="dreamstime_Handshake.jpg"/>
          <p:cNvPicPr>
            <a:picLocks noChangeAspect="1"/>
          </p:cNvPicPr>
          <p:nvPr userDrawn="1"/>
        </p:nvPicPr>
        <p:blipFill>
          <a:blip r:embed="rId2"/>
          <a:srcRect/>
          <a:stretch>
            <a:fillRect/>
          </a:stretch>
        </p:blipFill>
        <p:spPr bwMode="auto">
          <a:xfrm>
            <a:off x="7334250" y="777875"/>
            <a:ext cx="1809750" cy="1223963"/>
          </a:xfrm>
          <a:prstGeom prst="rect">
            <a:avLst/>
          </a:prstGeom>
          <a:noFill/>
          <a:ln w="9525">
            <a:noFill/>
            <a:miter lim="800000"/>
            <a:headEnd/>
            <a:tailEnd/>
          </a:ln>
        </p:spPr>
      </p:pic>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0" name="Titel 1"/>
          <p:cNvSpPr>
            <a:spLocks noGrp="1"/>
          </p:cNvSpPr>
          <p:nvPr>
            <p:ph type="title"/>
          </p:nvPr>
        </p:nvSpPr>
        <p:spPr>
          <a:xfrm>
            <a:off x="177800" y="833438"/>
            <a:ext cx="4584700" cy="563562"/>
          </a:xfrm>
          <a:prstGeom prst="rect">
            <a:avLst/>
          </a:prstGeom>
        </p:spPr>
        <p:txBody>
          <a:bodyPr/>
          <a:lstStyle>
            <a:lvl1pPr algn="l">
              <a:defRPr sz="3200">
                <a:latin typeface="Arial" pitchFamily="34" charset="0"/>
              </a:defRPr>
            </a:lvl1pPr>
          </a:lstStyle>
          <a:p>
            <a:r>
              <a:rPr lang="da-DK" dirty="0" smtClean="0"/>
              <a:t>Klik for at redigere i masteren</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7" name="Pladsholder til dato 3"/>
          <p:cNvSpPr>
            <a:spLocks noGrp="1"/>
          </p:cNvSpPr>
          <p:nvPr userDrawn="1">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footnote</a:t>
            </a:r>
          </a:p>
        </p:txBody>
      </p:sp>
      <p:sp>
        <p:nvSpPr>
          <p:cNvPr id="8" name="Pladsholder til diasnummer 5"/>
          <p:cNvSpPr>
            <a:spLocks noGrp="1"/>
          </p:cNvSpPr>
          <p:nvPr userDrawn="1">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Logo</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grpSp>
        <p:nvGrpSpPr>
          <p:cNvPr id="5" name="Gruppe 13"/>
          <p:cNvGrpSpPr/>
          <p:nvPr userDrawn="1"/>
        </p:nvGrpSpPr>
        <p:grpSpPr>
          <a:xfrm>
            <a:off x="0" y="0"/>
            <a:ext cx="9144000" cy="1968500"/>
            <a:chOff x="0" y="0"/>
            <a:chExt cx="9144000" cy="1968500"/>
          </a:xfrm>
          <a:effectLst>
            <a:outerShdw blurRad="50800" dist="38100" dir="2700000" algn="tl" rotWithShape="0">
              <a:prstClr val="black">
                <a:alpha val="40000"/>
              </a:prstClr>
            </a:outerShdw>
          </a:effectLst>
        </p:grpSpPr>
        <p:sp>
          <p:nvSpPr>
            <p:cNvPr id="6" name="Rektangel 2"/>
            <p:cNvSpPr>
              <a:spLocks noChangeArrowheads="1"/>
            </p:cNvSpPr>
            <p:nvPr/>
          </p:nvSpPr>
          <p:spPr bwMode="auto">
            <a:xfrm>
              <a:off x="0" y="0"/>
              <a:ext cx="9144000" cy="19685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7" name="Rektangel 3"/>
            <p:cNvSpPr>
              <a:spLocks noChangeArrowheads="1"/>
            </p:cNvSpPr>
            <p:nvPr/>
          </p:nvSpPr>
          <p:spPr bwMode="auto">
            <a:xfrm>
              <a:off x="0" y="1661160"/>
              <a:ext cx="9144000" cy="304800"/>
            </a:xfrm>
            <a:prstGeom prst="rect">
              <a:avLst/>
            </a:prstGeom>
            <a:gradFill>
              <a:gsLst>
                <a:gs pos="0">
                  <a:schemeClr val="bg2">
                    <a:lumMod val="90000"/>
                  </a:schemeClr>
                </a:gs>
                <a:gs pos="100000">
                  <a:schemeClr val="accent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1" name="Titel 1"/>
          <p:cNvSpPr>
            <a:spLocks noGrp="1"/>
          </p:cNvSpPr>
          <p:nvPr>
            <p:ph type="title"/>
          </p:nvPr>
        </p:nvSpPr>
        <p:spPr>
          <a:xfrm>
            <a:off x="177800" y="515938"/>
            <a:ext cx="4584700" cy="563562"/>
          </a:xfrm>
          <a:prstGeom prst="rect">
            <a:avLst/>
          </a:prstGeom>
        </p:spPr>
        <p:txBody>
          <a:bodyPr/>
          <a:lstStyle>
            <a:lvl1pPr algn="l">
              <a:defRPr sz="3200">
                <a:latin typeface="Arial" pitchFamily="34" charset="0"/>
              </a:defRPr>
            </a:lvl1pPr>
          </a:lstStyle>
          <a:p>
            <a:r>
              <a:rPr lang="da-DK" dirty="0" smtClean="0"/>
              <a:t>Klik for at redigere i masteren</a:t>
            </a:r>
            <a:endParaRPr lang="da-DK" dirty="0"/>
          </a:p>
        </p:txBody>
      </p:sp>
      <p:sp>
        <p:nvSpPr>
          <p:cNvPr id="12" name="Pladsholder til tekst 2"/>
          <p:cNvSpPr>
            <a:spLocks noGrp="1"/>
          </p:cNvSpPr>
          <p:nvPr>
            <p:ph type="body" idx="13"/>
          </p:nvPr>
        </p:nvSpPr>
        <p:spPr>
          <a:xfrm>
            <a:off x="177800"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9"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footnote</a:t>
            </a:r>
          </a:p>
        </p:txBody>
      </p:sp>
      <p:sp>
        <p:nvSpPr>
          <p:cNvPr id="10"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Logo</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da-DK" dirty="0" smtClean="0"/>
              <a:t>Klik for at redigere i masteren</a:t>
            </a:r>
            <a:endParaRPr lang="da-DK" dirty="0"/>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D8FB96CD-58AB-49A9-BA92-C08ADA2A606C}" type="datetime1">
              <a:rPr lang="da-DK"/>
              <a:pPr>
                <a:defRPr/>
              </a:pPr>
              <a:t>12-09-2011</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3CEF220A-DA4D-448D-89BC-A80683699D92}" type="slidenum">
              <a:rPr lang="da-DK"/>
              <a:pPr>
                <a:defRPr/>
              </a:pPr>
              <a:t>‹#›</a:t>
            </a:fld>
            <a:endParaRPr lang="da-DK"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da-DK" dirty="0" smtClean="0"/>
              <a:t>Klik for at redigere i masteren</a:t>
            </a:r>
            <a:endParaRPr lang="da-DK" dirty="0"/>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0FE62E8E-340B-484D-9686-7D77C33E5B76}" type="datetime1">
              <a:rPr lang="da-DK"/>
              <a:pPr>
                <a:defRPr/>
              </a:pPr>
              <a:t>12-09-2011</a:t>
            </a:fld>
            <a:endParaRPr lang="da-DK" dirty="0"/>
          </a:p>
        </p:txBody>
      </p:sp>
      <p:sp>
        <p:nvSpPr>
          <p:cNvPr id="8"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1F060FF9-55E2-44B4-8449-7EA3CCF24219}" type="slidenum">
              <a:rPr lang="da-DK"/>
              <a:pPr>
                <a:defRPr/>
              </a:pPr>
              <a:t>‹#›</a:t>
            </a:fld>
            <a:endParaRPr lang="da-DK"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da-DK" dirty="0" smtClean="0"/>
              <a:t>Klik for at redigere i masteren</a:t>
            </a:r>
            <a:endParaRPr lang="da-DK" dirty="0"/>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5DE3437E-8BCF-42E5-8D85-5CD3608FA968}" type="datetime1">
              <a:rPr lang="da-DK"/>
              <a:pPr>
                <a:defRPr/>
              </a:pPr>
              <a:t>12-09-2011</a:t>
            </a:fld>
            <a:endParaRPr lang="da-DK" dirty="0"/>
          </a:p>
        </p:txBody>
      </p:sp>
      <p:sp>
        <p:nvSpPr>
          <p:cNvPr id="4"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3265DB8C-E4EE-4019-92BF-2BE6D02FC9B6}" type="slidenum">
              <a:rPr lang="da-DK"/>
              <a:pPr>
                <a:defRPr/>
              </a:pPr>
              <a:t>‹#›</a:t>
            </a:fld>
            <a:endParaRPr lang="da-DK"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10133DF6-E522-4C3B-8E66-0C3132ACFBC9}" type="datetime1">
              <a:rPr lang="da-DK"/>
              <a:pPr>
                <a:defRPr/>
              </a:pPr>
              <a:t>12-09-2011</a:t>
            </a:fld>
            <a:endParaRPr lang="da-DK" dirty="0"/>
          </a:p>
        </p:txBody>
      </p:sp>
      <p:sp>
        <p:nvSpPr>
          <p:cNvPr id="3"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CE4774C3-3163-4889-ADE4-31A8C15C38A1}" type="slidenum">
              <a:rPr lang="da-DK"/>
              <a:pPr>
                <a:defRPr/>
              </a:pPr>
              <a:t>‹#›</a:t>
            </a:fld>
            <a:endParaRPr lang="da-DK"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defRPr>
            </a:lvl1pPr>
          </a:lstStyle>
          <a:p>
            <a:r>
              <a:rPr lang="da-DK" dirty="0" smtClean="0"/>
              <a:t>Klik for at redigere i masteren</a:t>
            </a:r>
            <a:endParaRPr lang="da-DK" dirty="0"/>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91C8734A-7CE1-4688-805B-0E6DE19ED0B6}" type="datetime1">
              <a:rPr lang="da-DK"/>
              <a:pPr>
                <a:defRPr/>
              </a:pPr>
              <a:t>12-09-2011</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95BB1D8B-CA9D-42C3-B005-8E2D3D0027F5}" type="slidenum">
              <a:rPr lang="da-DK"/>
              <a:pPr>
                <a:defRPr/>
              </a:pPr>
              <a:t>‹#›</a:t>
            </a:fld>
            <a:endParaRPr lang="da-DK"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grpSp>
        <p:nvGrpSpPr>
          <p:cNvPr id="5" name="Gruppe 14"/>
          <p:cNvGrpSpPr/>
          <p:nvPr userDrawn="1"/>
        </p:nvGrpSpPr>
        <p:grpSpPr>
          <a:xfrm>
            <a:off x="0" y="800100"/>
            <a:ext cx="9144000" cy="1224422"/>
            <a:chOff x="0" y="800100"/>
            <a:chExt cx="9144000" cy="1224422"/>
          </a:xfrm>
          <a:effectLst>
            <a:outerShdw blurRad="50800" dist="38100" dir="5400000" algn="t" rotWithShape="0">
              <a:prstClr val="black">
                <a:alpha val="40000"/>
              </a:prstClr>
            </a:outerShdw>
          </a:effectLst>
        </p:grpSpPr>
        <p:sp>
          <p:nvSpPr>
            <p:cNvPr id="6" name="Rektangel 2"/>
            <p:cNvSpPr>
              <a:spLocks noChangeArrowheads="1"/>
            </p:cNvSpPr>
            <p:nvPr/>
          </p:nvSpPr>
          <p:spPr bwMode="auto">
            <a:xfrm>
              <a:off x="0" y="800100"/>
              <a:ext cx="9144000" cy="12240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7" name="Billede 3" descr="dreamstime_Handshake.jpg"/>
            <p:cNvPicPr>
              <a:picLocks noChangeAspect="1"/>
            </p:cNvPicPr>
            <p:nvPr/>
          </p:nvPicPr>
          <p:blipFill>
            <a:blip r:embed="rId2" cstate="print"/>
            <a:srcRect/>
            <a:stretch>
              <a:fillRect/>
            </a:stretch>
          </p:blipFill>
          <p:spPr>
            <a:xfrm>
              <a:off x="7334250" y="800100"/>
              <a:ext cx="1809750" cy="1224422"/>
            </a:xfrm>
            <a:prstGeom prst="rect">
              <a:avLst/>
            </a:prstGeom>
          </p:spPr>
        </p:pic>
      </p:grpSp>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0" name="Titel 1"/>
          <p:cNvSpPr>
            <a:spLocks noGrp="1"/>
          </p:cNvSpPr>
          <p:nvPr>
            <p:ph type="title"/>
          </p:nvPr>
        </p:nvSpPr>
        <p:spPr>
          <a:xfrm>
            <a:off x="177800" y="833438"/>
            <a:ext cx="4584700" cy="563562"/>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Pladsholder til dato 3"/>
          <p:cNvSpPr>
            <a:spLocks noGrp="1"/>
          </p:cNvSpPr>
          <p:nvPr userDrawn="1">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footnote</a:t>
            </a:r>
          </a:p>
        </p:txBody>
      </p:sp>
      <p:sp>
        <p:nvSpPr>
          <p:cNvPr id="9" name="Pladsholder til diasnummer 5"/>
          <p:cNvSpPr>
            <a:spLocks noGrp="1"/>
          </p:cNvSpPr>
          <p:nvPr userDrawn="1">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Logo</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defRPr>
            </a:lvl1pPr>
          </a:lstStyle>
          <a:p>
            <a:r>
              <a:rPr lang="da-DK" dirty="0" smtClean="0"/>
              <a:t>Klik for at redigere i masteren</a:t>
            </a:r>
            <a:endParaRPr lang="da-DK" dirty="0"/>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01EF4ABB-9189-41FA-B1FA-B1A3E89D5EA1}" type="datetime1">
              <a:rPr lang="da-DK"/>
              <a:pPr>
                <a:defRPr/>
              </a:pPr>
              <a:t>12-09-2011</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8CD148C0-DDFE-4DC6-8AAA-A0B76B8F1630}" type="slidenum">
              <a:rPr lang="da-DK"/>
              <a:pPr>
                <a:defRPr/>
              </a:pPr>
              <a:t>‹#›</a:t>
            </a:fld>
            <a:endParaRPr lang="da-DK"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da-DK" dirty="0" smtClean="0"/>
              <a:t>Klik for at redigere i masteren</a:t>
            </a:r>
            <a:endParaRPr lang="da-DK" dirty="0"/>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CDD47EBC-FF46-44CF-BAF4-CE5F44738B6D}" type="datetime1">
              <a:rPr lang="da-DK"/>
              <a:pPr>
                <a:defRPr/>
              </a:pPr>
              <a:t>12-09-2011</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E3887C57-64BC-4425-8209-BF6C965DDAE3}" type="slidenum">
              <a:rPr lang="da-DK"/>
              <a:pPr>
                <a:defRPr/>
              </a:pPr>
              <a:t>‹#›</a:t>
            </a:fld>
            <a:endParaRPr lang="da-DK"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lvl1pPr>
              <a:defRPr>
                <a:latin typeface="Arial" pitchFamily="34" charset="0"/>
              </a:defRPr>
            </a:lvl1pPr>
          </a:lstStyle>
          <a:p>
            <a:r>
              <a:rPr lang="da-DK" dirty="0" smtClean="0"/>
              <a:t>Klik for at redigere i masteren</a:t>
            </a:r>
            <a:endParaRPr lang="da-DK" dirty="0"/>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4DF397D4-2FD8-4B57-BAF9-3E89A2348D60}" type="datetime1">
              <a:rPr lang="da-DK"/>
              <a:pPr>
                <a:defRPr/>
              </a:pPr>
              <a:t>12-09-2011</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F89B3901-5957-41E4-BB63-441B494EB0B5}" type="slidenum">
              <a:rPr lang="da-DK"/>
              <a:pPr>
                <a:defRPr/>
              </a:pPr>
              <a:t>‹#›</a:t>
            </a:fld>
            <a:endParaRPr lang="da-DK"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grpSp>
        <p:nvGrpSpPr>
          <p:cNvPr id="5" name="Gruppe 13"/>
          <p:cNvGrpSpPr/>
          <p:nvPr userDrawn="1"/>
        </p:nvGrpSpPr>
        <p:grpSpPr>
          <a:xfrm>
            <a:off x="0" y="0"/>
            <a:ext cx="9144000" cy="1968500"/>
            <a:chOff x="0" y="0"/>
            <a:chExt cx="9144000" cy="1968500"/>
          </a:xfrm>
          <a:effectLst>
            <a:outerShdw blurRad="50800" dist="38100" dir="2700000" algn="tl" rotWithShape="0">
              <a:prstClr val="black">
                <a:alpha val="40000"/>
              </a:prstClr>
            </a:outerShdw>
          </a:effectLst>
        </p:grpSpPr>
        <p:sp>
          <p:nvSpPr>
            <p:cNvPr id="6" name="Rektangel 2"/>
            <p:cNvSpPr>
              <a:spLocks noChangeArrowheads="1"/>
            </p:cNvSpPr>
            <p:nvPr/>
          </p:nvSpPr>
          <p:spPr bwMode="auto">
            <a:xfrm>
              <a:off x="0" y="0"/>
              <a:ext cx="9144000" cy="19685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7" name="Rektangel 3"/>
            <p:cNvSpPr>
              <a:spLocks noChangeArrowheads="1"/>
            </p:cNvSpPr>
            <p:nvPr/>
          </p:nvSpPr>
          <p:spPr bwMode="auto">
            <a:xfrm>
              <a:off x="0" y="1661160"/>
              <a:ext cx="9144000" cy="304800"/>
            </a:xfrm>
            <a:prstGeom prst="rect">
              <a:avLst/>
            </a:prstGeom>
            <a:gradFill>
              <a:gsLst>
                <a:gs pos="0">
                  <a:schemeClr val="bg2">
                    <a:lumMod val="90000"/>
                  </a:schemeClr>
                </a:gs>
                <a:gs pos="100000">
                  <a:schemeClr val="accent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1" name="Titel 1"/>
          <p:cNvSpPr>
            <a:spLocks noGrp="1"/>
          </p:cNvSpPr>
          <p:nvPr>
            <p:ph type="title"/>
          </p:nvPr>
        </p:nvSpPr>
        <p:spPr>
          <a:xfrm>
            <a:off x="177800" y="515938"/>
            <a:ext cx="4584700" cy="563562"/>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2" name="Pladsholder til tekst 2"/>
          <p:cNvSpPr>
            <a:spLocks noGrp="1"/>
          </p:cNvSpPr>
          <p:nvPr>
            <p:ph type="body" idx="13"/>
          </p:nvPr>
        </p:nvSpPr>
        <p:spPr>
          <a:xfrm>
            <a:off x="177800"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footnote</a:t>
            </a:r>
          </a:p>
        </p:txBody>
      </p:sp>
      <p:sp>
        <p:nvSpPr>
          <p:cNvPr id="10"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Logo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9A2DBC02-530B-46AC-AE89-615B9CF6B656}" type="datetime1">
              <a:rPr lang="da-DK"/>
              <a:pPr>
                <a:defRPr/>
              </a:pPr>
              <a:t>12-09-2011</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AD578506-4270-40D2-9919-7162664C9714}" type="slidenum">
              <a:rPr lang="da-DK"/>
              <a:pPr>
                <a:defRPr/>
              </a:pPr>
              <a:t>‹#›</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7"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354546AD-5DB5-4E0B-B847-60D836DCD182}" type="datetime1">
              <a:rPr lang="da-DK"/>
              <a:pPr>
                <a:defRPr/>
              </a:pPr>
              <a:t>12-09-2011</a:t>
            </a:fld>
            <a:endParaRPr lang="da-DK"/>
          </a:p>
        </p:txBody>
      </p:sp>
      <p:sp>
        <p:nvSpPr>
          <p:cNvPr id="8"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EBEB7762-8C3D-49C9-8EF9-6CBDFC5BB098}" type="slidenum">
              <a:rPr lang="da-DK"/>
              <a:pPr>
                <a:defRPr/>
              </a:pPr>
              <a:t>‹#›</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73712080-0910-45AC-ABF4-AC33E5ECBB03}" type="datetime1">
              <a:rPr lang="da-DK"/>
              <a:pPr>
                <a:defRPr/>
              </a:pPr>
              <a:t>12-09-2011</a:t>
            </a:fld>
            <a:endParaRPr lang="da-DK"/>
          </a:p>
        </p:txBody>
      </p:sp>
      <p:sp>
        <p:nvSpPr>
          <p:cNvPr id="4"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3567A2A1-D156-44EA-948C-F356C7AA8BD8}" type="slidenum">
              <a:rPr lang="da-DK"/>
              <a:pPr>
                <a:defRPr/>
              </a:pPr>
              <a:t>‹#›</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254AC250-846A-48F8-BB14-372ADB45104B}" type="datetime1">
              <a:rPr lang="da-DK"/>
              <a:pPr>
                <a:defRPr/>
              </a:pPr>
              <a:t>12-09-2011</a:t>
            </a:fld>
            <a:endParaRPr lang="da-DK"/>
          </a:p>
        </p:txBody>
      </p:sp>
      <p:sp>
        <p:nvSpPr>
          <p:cNvPr id="3"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3F6E50EA-49C8-4392-B46A-5A90A2FDA3B1}" type="slidenum">
              <a:rPr lang="da-DK"/>
              <a:pPr>
                <a:defRPr/>
              </a:pPr>
              <a:t>‹#›</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defRPr>
            </a:lvl1pPr>
          </a:lstStyle>
          <a:p>
            <a:r>
              <a:rPr lang="en-US" smtClean="0"/>
              <a:t>Click to edit Master title style</a:t>
            </a:r>
            <a:endParaRPr lang="da-DK" dirty="0"/>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76538522-622F-48E3-B2DB-B794625C7BFA}" type="datetime1">
              <a:rPr lang="da-DK"/>
              <a:pPr>
                <a:defRPr/>
              </a:pPr>
              <a:t>12-09-2011</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82FA1181-06C8-467E-8609-B5E3873FDB80}" type="slidenum">
              <a:rPr lang="da-DK"/>
              <a:pPr>
                <a:defRPr/>
              </a:pPr>
              <a:t>‹#›</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defRPr>
            </a:lvl1pPr>
          </a:lstStyle>
          <a:p>
            <a:r>
              <a:rPr lang="en-US" smtClean="0"/>
              <a:t>Click to edit Master title style</a:t>
            </a:r>
            <a:endParaRPr lang="da-DK" dirty="0"/>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a-DK" noProof="0" dirty="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DD262304-7D56-4B39-A20D-152694EC6669}" type="datetime1">
              <a:rPr lang="da-DK"/>
              <a:pPr>
                <a:defRPr/>
              </a:pPr>
              <a:t>12-09-2011</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6CB64F55-B5E2-45D7-A695-BF8EFBEE953E}" type="slidenum">
              <a:rPr lang="da-DK"/>
              <a:pPr>
                <a:defRPr/>
              </a:pPr>
              <a:t>‹#›</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chemeClr val="bg1"/>
            </a:gs>
            <a:gs pos="34000">
              <a:schemeClr val="bg2">
                <a:alpha val="49000"/>
              </a:schemeClr>
            </a:gs>
            <a:gs pos="68000">
              <a:schemeClr val="bg1"/>
            </a:gs>
          </a:gsLst>
          <a:lin ang="16200000" scaled="0"/>
          <a:tileRect/>
        </a:gra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965"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xStyles>
    <p:titleStyle>
      <a:lvl1pPr algn="ctr" defTabSz="457200" rtl="0" eaLnBrk="1" fontAlgn="base" hangingPunct="1">
        <a:spcBef>
          <a:spcPct val="0"/>
        </a:spcBef>
        <a:spcAft>
          <a:spcPct val="0"/>
        </a:spcAft>
        <a:defRPr sz="4400" kern="1200">
          <a:solidFill>
            <a:schemeClr val="tx1"/>
          </a:solidFill>
          <a:latin typeface="Arial Narrow"/>
          <a:ea typeface="ＭＳ Ｐゴシック" pitchFamily="-97" charset="-128"/>
          <a:cs typeface="+mj-cs"/>
        </a:defRPr>
      </a:lvl1pPr>
      <a:lvl2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2pPr>
      <a:lvl3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3pPr>
      <a:lvl4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4pPr>
      <a:lvl5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5pPr>
      <a:lvl6pPr marL="457200" algn="ctr" defTabSz="457200" rtl="0" eaLnBrk="1" fontAlgn="base" hangingPunct="1">
        <a:spcBef>
          <a:spcPct val="0"/>
        </a:spcBef>
        <a:spcAft>
          <a:spcPct val="0"/>
        </a:spcAft>
        <a:defRPr sz="4400">
          <a:solidFill>
            <a:schemeClr val="tx1"/>
          </a:solidFill>
          <a:latin typeface="Arial Narrow" pitchFamily="-97" charset="0"/>
        </a:defRPr>
      </a:lvl6pPr>
      <a:lvl7pPr marL="914400" algn="ctr" defTabSz="457200" rtl="0" eaLnBrk="1" fontAlgn="base" hangingPunct="1">
        <a:spcBef>
          <a:spcPct val="0"/>
        </a:spcBef>
        <a:spcAft>
          <a:spcPct val="0"/>
        </a:spcAft>
        <a:defRPr sz="4400">
          <a:solidFill>
            <a:schemeClr val="tx1"/>
          </a:solidFill>
          <a:latin typeface="Arial Narrow" pitchFamily="-97" charset="0"/>
        </a:defRPr>
      </a:lvl7pPr>
      <a:lvl8pPr marL="1371600" algn="ctr" defTabSz="457200" rtl="0" eaLnBrk="1" fontAlgn="base" hangingPunct="1">
        <a:spcBef>
          <a:spcPct val="0"/>
        </a:spcBef>
        <a:spcAft>
          <a:spcPct val="0"/>
        </a:spcAft>
        <a:defRPr sz="4400">
          <a:solidFill>
            <a:schemeClr val="tx1"/>
          </a:solidFill>
          <a:latin typeface="Arial Narrow" pitchFamily="-97" charset="0"/>
        </a:defRPr>
      </a:lvl8pPr>
      <a:lvl9pPr marL="1828800" algn="ctr" defTabSz="457200" rtl="0" eaLnBrk="1" fontAlgn="base" hangingPunct="1">
        <a:spcBef>
          <a:spcPct val="0"/>
        </a:spcBef>
        <a:spcAft>
          <a:spcPct val="0"/>
        </a:spcAft>
        <a:defRPr sz="4400">
          <a:solidFill>
            <a:schemeClr val="tx1"/>
          </a:solidFill>
          <a:latin typeface="Arial Narrow" pitchFamily="-97"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Narrow"/>
          <a:ea typeface="ＭＳ Ｐゴシック" pitchFamily="-97"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Narrow"/>
          <a:ea typeface="ＭＳ Ｐゴシック" pitchFamily="-97"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Narrow"/>
          <a:ea typeface="ＭＳ Ｐゴシック" pitchFamily="-97"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chemeClr val="bg1"/>
            </a:gs>
            <a:gs pos="34000">
              <a:schemeClr val="bg2">
                <a:alpha val="49000"/>
              </a:schemeClr>
            </a:gs>
            <a:gs pos="68000">
              <a:schemeClr val="bg1"/>
            </a:gs>
          </a:gsLst>
          <a:lin ang="16200000" scaled="0"/>
          <a:tileRect/>
        </a:gra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96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xStyles>
    <p:titleStyle>
      <a:lvl1pPr algn="ctr" defTabSz="457200" rtl="0" eaLnBrk="0" fontAlgn="base" hangingPunct="0">
        <a:spcBef>
          <a:spcPct val="0"/>
        </a:spcBef>
        <a:spcAft>
          <a:spcPct val="0"/>
        </a:spcAft>
        <a:defRPr sz="4400" kern="1200">
          <a:solidFill>
            <a:schemeClr val="tx1"/>
          </a:solidFill>
          <a:latin typeface="Arial Narrow"/>
          <a:ea typeface="ＭＳ Ｐゴシック" pitchFamily="-97" charset="-128"/>
          <a:cs typeface="+mj-cs"/>
        </a:defRPr>
      </a:lvl1pPr>
      <a:lvl2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defRPr>
      </a:lvl2pPr>
      <a:lvl3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defRPr>
      </a:lvl3pPr>
      <a:lvl4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defRPr>
      </a:lvl4pPr>
      <a:lvl5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defRPr>
      </a:lvl5pPr>
      <a:lvl6pPr marL="457200" algn="ctr" defTabSz="457200" rtl="0" fontAlgn="base">
        <a:spcBef>
          <a:spcPct val="0"/>
        </a:spcBef>
        <a:spcAft>
          <a:spcPct val="0"/>
        </a:spcAft>
        <a:defRPr sz="4400">
          <a:solidFill>
            <a:schemeClr val="tx1"/>
          </a:solidFill>
          <a:latin typeface="Arial Narrow" pitchFamily="-97" charset="0"/>
        </a:defRPr>
      </a:lvl6pPr>
      <a:lvl7pPr marL="914400" algn="ctr" defTabSz="457200" rtl="0" fontAlgn="base">
        <a:spcBef>
          <a:spcPct val="0"/>
        </a:spcBef>
        <a:spcAft>
          <a:spcPct val="0"/>
        </a:spcAft>
        <a:defRPr sz="4400">
          <a:solidFill>
            <a:schemeClr val="tx1"/>
          </a:solidFill>
          <a:latin typeface="Arial Narrow" pitchFamily="-97" charset="0"/>
        </a:defRPr>
      </a:lvl7pPr>
      <a:lvl8pPr marL="1371600" algn="ctr" defTabSz="457200" rtl="0" fontAlgn="base">
        <a:spcBef>
          <a:spcPct val="0"/>
        </a:spcBef>
        <a:spcAft>
          <a:spcPct val="0"/>
        </a:spcAft>
        <a:defRPr sz="4400">
          <a:solidFill>
            <a:schemeClr val="tx1"/>
          </a:solidFill>
          <a:latin typeface="Arial Narrow" pitchFamily="-97" charset="0"/>
        </a:defRPr>
      </a:lvl8pPr>
      <a:lvl9pPr marL="1828800" algn="ctr" defTabSz="457200" rtl="0" fontAlgn="base">
        <a:spcBef>
          <a:spcPct val="0"/>
        </a:spcBef>
        <a:spcAft>
          <a:spcPct val="0"/>
        </a:spcAft>
        <a:defRPr sz="4400">
          <a:solidFill>
            <a:schemeClr val="tx1"/>
          </a:solidFill>
          <a:latin typeface="Arial Narrow" pitchFamily="-97"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Narrow"/>
          <a:ea typeface="ＭＳ Ｐゴシック" pitchFamily="-97"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Narrow"/>
          <a:ea typeface="ＭＳ Ｐゴシック" pitchFamily="-97"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Narrow"/>
          <a:ea typeface="ＭＳ Ｐゴシック" pitchFamily="-97"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bls.gov/OES" TargetMode="External"/><Relationship Id="rId7" Type="http://schemas.openxmlformats.org/officeDocument/2006/relationships/hyperlink" Target="http://www.career.vt.edu/jobsearc/accepting.htm" TargetMode="Externa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hyperlink" Target="http://www.rileyguide.com/offers.html#eval" TargetMode="External"/><Relationship Id="rId5" Type="http://schemas.openxmlformats.org/officeDocument/2006/relationships/hyperlink" Target="http://www.career-advice.monster.com/" TargetMode="External"/><Relationship Id="rId4" Type="http://schemas.openxmlformats.org/officeDocument/2006/relationships/hyperlink" Target="http://www.bls.gov/oco/oxo20046.htm"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mailto:kellee.crawford@uah.edu"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www.bls.gov/OES"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Billede 8" descr="dreamstime_Handshake.jpg"/>
          <p:cNvPicPr>
            <a:picLocks noChangeAspect="1"/>
          </p:cNvPicPr>
          <p:nvPr/>
        </p:nvPicPr>
        <p:blipFill>
          <a:blip r:embed="rId2"/>
          <a:srcRect/>
          <a:stretch>
            <a:fillRect/>
          </a:stretch>
        </p:blipFill>
        <p:spPr bwMode="auto">
          <a:xfrm>
            <a:off x="-14288" y="0"/>
            <a:ext cx="9151938" cy="6324600"/>
          </a:xfrm>
          <a:prstGeom prst="rect">
            <a:avLst/>
          </a:prstGeom>
          <a:noFill/>
          <a:ln w="9525">
            <a:noFill/>
            <a:miter lim="800000"/>
            <a:headEnd/>
            <a:tailEnd/>
          </a:ln>
        </p:spPr>
      </p:pic>
      <p:sp>
        <p:nvSpPr>
          <p:cNvPr id="12" name="Rektangel 11"/>
          <p:cNvSpPr/>
          <p:nvPr/>
        </p:nvSpPr>
        <p:spPr>
          <a:xfrm>
            <a:off x="-28575" y="6115050"/>
            <a:ext cx="8677275" cy="742950"/>
          </a:xfrm>
          <a:prstGeom prst="rect">
            <a:avLst/>
          </a:prstGeom>
          <a:gradFill flip="none" rotWithShape="1">
            <a:gsLst>
              <a:gs pos="89000">
                <a:srgbClr val="C00000"/>
              </a:gs>
              <a:gs pos="20000">
                <a:srgbClr val="F50736"/>
              </a:gs>
              <a:gs pos="11000">
                <a:srgbClr val="F50736"/>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21509" name="Rectangle 5"/>
          <p:cNvSpPr txBox="1">
            <a:spLocks noChangeArrowheads="1"/>
          </p:cNvSpPr>
          <p:nvPr/>
        </p:nvSpPr>
        <p:spPr bwMode="gray">
          <a:xfrm>
            <a:off x="323850" y="4046538"/>
            <a:ext cx="5562600" cy="600075"/>
          </a:xfrm>
          <a:prstGeom prst="rect">
            <a:avLst/>
          </a:prstGeom>
          <a:noFill/>
          <a:ln w="9525">
            <a:noFill/>
            <a:miter lim="800000"/>
            <a:headEnd/>
            <a:tailEnd/>
          </a:ln>
        </p:spPr>
        <p:txBody>
          <a:bodyPr lIns="0" rIns="0" anchor="ctr"/>
          <a:lstStyle/>
          <a:p>
            <a:pPr defTabSz="914400" eaLnBrk="0" hangingPunct="0">
              <a:lnSpc>
                <a:spcPct val="95000"/>
              </a:lnSpc>
            </a:pPr>
            <a:r>
              <a:rPr lang="en-US" sz="4400" b="1" dirty="0" smtClean="0">
                <a:solidFill>
                  <a:srgbClr val="000000"/>
                </a:solidFill>
              </a:rPr>
              <a:t>Beyond the Interview: How to Hire your Employer</a:t>
            </a:r>
            <a:endParaRPr lang="en-US" sz="4400" b="1" dirty="0">
              <a:solidFill>
                <a:srgbClr val="000000"/>
              </a:solidFill>
            </a:endParaRPr>
          </a:p>
        </p:txBody>
      </p:sp>
      <p:sp>
        <p:nvSpPr>
          <p:cNvPr id="21511" name="Rectangle 4"/>
          <p:cNvSpPr>
            <a:spLocks noChangeArrowheads="1"/>
          </p:cNvSpPr>
          <p:nvPr/>
        </p:nvSpPr>
        <p:spPr bwMode="gray">
          <a:xfrm>
            <a:off x="874713" y="6162675"/>
            <a:ext cx="4306887" cy="358775"/>
          </a:xfrm>
          <a:prstGeom prst="rect">
            <a:avLst/>
          </a:prstGeom>
          <a:noFill/>
          <a:ln w="9525">
            <a:noFill/>
            <a:miter lim="800000"/>
            <a:headEnd/>
            <a:tailEnd/>
          </a:ln>
        </p:spPr>
        <p:txBody>
          <a:bodyPr lIns="0" tIns="0" rIns="0" bIns="0" anchor="ctr"/>
          <a:lstStyle/>
          <a:p>
            <a:pPr defTabSz="801688"/>
            <a:r>
              <a:rPr lang="en-US" sz="1200" dirty="0" smtClean="0"/>
              <a:t>Presented by the Office of Career Development </a:t>
            </a:r>
            <a:endParaRPr lang="en-US" sz="1200" dirty="0"/>
          </a:p>
        </p:txBody>
      </p:sp>
      <p:pic>
        <p:nvPicPr>
          <p:cNvPr id="8" name="Picture 7" descr="SSC.jpg.JPG"/>
          <p:cNvPicPr>
            <a:picLocks noChangeAspect="1"/>
          </p:cNvPicPr>
          <p:nvPr/>
        </p:nvPicPr>
        <p:blipFill>
          <a:blip r:embed="rId3"/>
          <a:stretch>
            <a:fillRect/>
          </a:stretch>
        </p:blipFill>
        <p:spPr>
          <a:xfrm>
            <a:off x="7648575" y="6185087"/>
            <a:ext cx="885825" cy="6252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None/>
            </a:pPr>
            <a:r>
              <a:rPr lang="en-US" dirty="0" smtClean="0">
                <a:latin typeface="Arial" charset="0"/>
                <a:ea typeface="ＭＳ Ｐゴシック" charset="-128"/>
              </a:rPr>
              <a:t>You have thoroughly evaluated the company, the position, and weighed the benefits and you have found that this is the ideal position for you. </a:t>
            </a:r>
          </a:p>
          <a:p>
            <a:pPr eaLnBrk="1" hangingPunct="1">
              <a:buNone/>
            </a:pPr>
            <a:endParaRPr lang="en-US" dirty="0" smtClean="0">
              <a:latin typeface="Arial" charset="0"/>
              <a:ea typeface="ＭＳ Ｐゴシック" charset="-128"/>
            </a:endParaRPr>
          </a:p>
          <a:p>
            <a:pPr eaLnBrk="1" hangingPunct="1">
              <a:buNone/>
            </a:pPr>
            <a:r>
              <a:rPr lang="en-US" dirty="0" smtClean="0">
                <a:latin typeface="Arial" charset="0"/>
                <a:ea typeface="ＭＳ Ｐゴシック" charset="-128"/>
              </a:rPr>
              <a:t>How do you formally accept the position?</a:t>
            </a:r>
          </a:p>
        </p:txBody>
      </p:sp>
      <p:sp>
        <p:nvSpPr>
          <p:cNvPr id="27653" name="Titel 16"/>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Arial" charset="0"/>
                <a:ea typeface="ＭＳ Ｐゴシック" charset="-128"/>
              </a:rPr>
              <a:t>Accepting the Job Offer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Content Placeholder 6" descr="Acceptance.jpg"/>
          <p:cNvPicPr>
            <a:picLocks noGrp="1" noChangeAspect="1"/>
          </p:cNvPicPr>
          <p:nvPr>
            <p:ph idx="1"/>
          </p:nvPr>
        </p:nvPicPr>
        <p:blipFill>
          <a:blip r:embed="rId2"/>
          <a:stretch>
            <a:fillRect/>
          </a:stretch>
        </p:blipFill>
        <p:spPr bwMode="auto">
          <a:xfrm>
            <a:off x="2402447" y="2038350"/>
            <a:ext cx="4465077" cy="4556575"/>
          </a:xfrm>
          <a:noFill/>
          <a:ln>
            <a:miter lim="800000"/>
            <a:headEnd/>
            <a:tailEnd/>
          </a:ln>
        </p:spPr>
      </p:pic>
      <p:sp>
        <p:nvSpPr>
          <p:cNvPr id="8" name="TextBox 7"/>
          <p:cNvSpPr txBox="1"/>
          <p:nvPr/>
        </p:nvSpPr>
        <p:spPr>
          <a:xfrm>
            <a:off x="352425" y="314325"/>
            <a:ext cx="8429625" cy="923330"/>
          </a:xfrm>
          <a:prstGeom prst="rect">
            <a:avLst/>
          </a:prstGeom>
          <a:noFill/>
        </p:spPr>
        <p:txBody>
          <a:bodyPr wrap="square" rtlCol="0">
            <a:spAutoFit/>
          </a:bodyPr>
          <a:lstStyle/>
          <a:p>
            <a:r>
              <a:rPr lang="en-US" dirty="0" smtClean="0"/>
              <a:t>Accept the offer via telephone, then follow up with a formal acceptance letter which will confirm information such as your acceptance, your job title, your salary and benefits information, and your start date.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ktangel 11"/>
          <p:cNvSpPr>
            <a:spLocks noChangeArrowheads="1"/>
          </p:cNvSpPr>
          <p:nvPr/>
        </p:nvSpPr>
        <p:spPr bwMode="auto">
          <a:xfrm>
            <a:off x="1628775" y="2222499"/>
            <a:ext cx="5372100" cy="4111625"/>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34821" name="Titel 16"/>
          <p:cNvSpPr>
            <a:spLocks noGrp="1"/>
          </p:cNvSpPr>
          <p:nvPr>
            <p:ph type="title"/>
          </p:nvPr>
        </p:nvSpPr>
        <p:spPr bwMode="auto">
          <a:xfrm>
            <a:off x="177799" y="515938"/>
            <a:ext cx="6918325"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Arial" charset="0"/>
                <a:ea typeface="ＭＳ Ｐゴシック" charset="-128"/>
              </a:rPr>
              <a:t>Withdrawal from the Job Search</a:t>
            </a:r>
          </a:p>
        </p:txBody>
      </p:sp>
      <p:sp>
        <p:nvSpPr>
          <p:cNvPr id="17" name="Tekstboks 12"/>
          <p:cNvSpPr txBox="1">
            <a:spLocks noChangeArrowheads="1"/>
          </p:cNvSpPr>
          <p:nvPr/>
        </p:nvSpPr>
        <p:spPr bwMode="auto">
          <a:xfrm>
            <a:off x="1809750" y="2389188"/>
            <a:ext cx="5086349" cy="3262432"/>
          </a:xfrm>
          <a:prstGeom prst="rect">
            <a:avLst/>
          </a:prstGeom>
          <a:noFill/>
          <a:ln w="9525">
            <a:noFill/>
            <a:miter lim="800000"/>
            <a:headEnd/>
            <a:tailEnd/>
          </a:ln>
        </p:spPr>
        <p:txBody>
          <a:bodyPr wrap="square">
            <a:spAutoFit/>
          </a:bodyPr>
          <a:lstStyle/>
          <a:p>
            <a:pPr>
              <a:defRPr/>
            </a:pPr>
            <a:r>
              <a:rPr lang="en-US" sz="1600" dirty="0" smtClean="0">
                <a:solidFill>
                  <a:schemeClr val="accent1">
                    <a:lumMod val="25000"/>
                  </a:schemeClr>
                </a:solidFill>
                <a:latin typeface="Arial" pitchFamily="34" charset="0"/>
                <a:ea typeface="ＭＳ Ｐゴシック" pitchFamily="-97" charset="-128"/>
              </a:rPr>
              <a:t>Once you have accepted a job offer, you must formally withdraw yourself from the job search.</a:t>
            </a:r>
          </a:p>
          <a:p>
            <a:pPr>
              <a:defRPr/>
            </a:pPr>
            <a:endParaRPr lang="en-US" sz="1600" dirty="0" smtClean="0">
              <a:solidFill>
                <a:schemeClr val="accent1">
                  <a:lumMod val="25000"/>
                </a:schemeClr>
              </a:solidFill>
              <a:latin typeface="Arial" pitchFamily="34" charset="0"/>
              <a:ea typeface="ＭＳ Ｐゴシック" pitchFamily="-97" charset="-128"/>
            </a:endParaRPr>
          </a:p>
          <a:p>
            <a:pPr lvl="1">
              <a:buFont typeface="Wingdings" pitchFamily="2" charset="2"/>
              <a:buChar char="ü"/>
              <a:defRPr/>
            </a:pPr>
            <a:r>
              <a:rPr lang="en-US" sz="1600" dirty="0" smtClean="0">
                <a:solidFill>
                  <a:schemeClr val="accent1">
                    <a:lumMod val="25000"/>
                  </a:schemeClr>
                </a:solidFill>
                <a:latin typeface="Arial" pitchFamily="34" charset="0"/>
                <a:ea typeface="ＭＳ Ｐゴシック" pitchFamily="-97" charset="-128"/>
              </a:rPr>
              <a:t>Notify via telephone those companies to which you have applied to let them know you have accepted a job offer and are no longer seeking employment.</a:t>
            </a:r>
          </a:p>
          <a:p>
            <a:pPr lvl="1">
              <a:buFont typeface="Wingdings" pitchFamily="2" charset="2"/>
              <a:buChar char="ü"/>
              <a:defRPr/>
            </a:pPr>
            <a:endParaRPr lang="en-US" sz="1600" dirty="0" smtClean="0">
              <a:solidFill>
                <a:schemeClr val="accent1">
                  <a:lumMod val="25000"/>
                </a:schemeClr>
              </a:solidFill>
              <a:latin typeface="Arial" pitchFamily="34" charset="0"/>
              <a:ea typeface="ＭＳ Ｐゴシック" pitchFamily="-97" charset="-128"/>
            </a:endParaRPr>
          </a:p>
          <a:p>
            <a:pPr lvl="1">
              <a:buFont typeface="Wingdings" pitchFamily="2" charset="2"/>
              <a:buChar char="ü"/>
              <a:defRPr/>
            </a:pPr>
            <a:r>
              <a:rPr lang="en-US" sz="1600" dirty="0" smtClean="0">
                <a:solidFill>
                  <a:schemeClr val="accent1">
                    <a:lumMod val="25000"/>
                  </a:schemeClr>
                </a:solidFill>
                <a:latin typeface="Arial" pitchFamily="34" charset="0"/>
                <a:ea typeface="ＭＳ Ｐゴシック" pitchFamily="-97" charset="-128"/>
              </a:rPr>
              <a:t>Follow up with a written confirmation of your withdrawal. This can be either via e-mail or written letter.</a:t>
            </a:r>
          </a:p>
          <a:p>
            <a:pPr lvl="1">
              <a:defRPr/>
            </a:pPr>
            <a:endParaRPr lang="da-DK" sz="1600" dirty="0">
              <a:solidFill>
                <a:schemeClr val="accent1">
                  <a:lumMod val="25000"/>
                </a:schemeClr>
              </a:solidFill>
              <a:latin typeface="Arial" pitchFamily="34" charset="0"/>
              <a:ea typeface="ＭＳ Ｐゴシック" pitchFamily="-97" charset="-128"/>
            </a:endParaRPr>
          </a:p>
          <a:p>
            <a:pPr>
              <a:defRPr/>
            </a:pPr>
            <a:endParaRPr lang="da-DK" sz="1400" dirty="0">
              <a:solidFill>
                <a:schemeClr val="tx2">
                  <a:lumMod val="50000"/>
                </a:schemeClr>
              </a:solidFill>
              <a:latin typeface="Arial" pitchFamily="34" charset="0"/>
              <a:ea typeface="ＭＳ Ｐゴシック" pitchFamily="-97"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ktangel 11"/>
          <p:cNvSpPr>
            <a:spLocks noChangeArrowheads="1"/>
          </p:cNvSpPr>
          <p:nvPr/>
        </p:nvSpPr>
        <p:spPr bwMode="auto">
          <a:xfrm>
            <a:off x="1628775" y="2222499"/>
            <a:ext cx="5372100" cy="4111625"/>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34821" name="Titel 16"/>
          <p:cNvSpPr>
            <a:spLocks noGrp="1"/>
          </p:cNvSpPr>
          <p:nvPr>
            <p:ph type="title"/>
          </p:nvPr>
        </p:nvSpPr>
        <p:spPr bwMode="auto">
          <a:xfrm>
            <a:off x="177799" y="515938"/>
            <a:ext cx="6918325"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Arial" charset="0"/>
                <a:ea typeface="ＭＳ Ｐゴシック" charset="-128"/>
              </a:rPr>
              <a:t>Rejecting the Offer</a:t>
            </a:r>
          </a:p>
        </p:txBody>
      </p:sp>
      <p:sp>
        <p:nvSpPr>
          <p:cNvPr id="17" name="Tekstboks 12"/>
          <p:cNvSpPr txBox="1">
            <a:spLocks noChangeArrowheads="1"/>
          </p:cNvSpPr>
          <p:nvPr/>
        </p:nvSpPr>
        <p:spPr bwMode="auto">
          <a:xfrm>
            <a:off x="1809750" y="2389188"/>
            <a:ext cx="5086349" cy="4001095"/>
          </a:xfrm>
          <a:prstGeom prst="rect">
            <a:avLst/>
          </a:prstGeom>
          <a:noFill/>
          <a:ln w="9525">
            <a:noFill/>
            <a:miter lim="800000"/>
            <a:headEnd/>
            <a:tailEnd/>
          </a:ln>
        </p:spPr>
        <p:txBody>
          <a:bodyPr wrap="square">
            <a:spAutoFit/>
          </a:bodyPr>
          <a:lstStyle/>
          <a:p>
            <a:pPr>
              <a:defRPr/>
            </a:pPr>
            <a:r>
              <a:rPr lang="en-US" sz="1600" dirty="0" smtClean="0">
                <a:solidFill>
                  <a:schemeClr val="accent1">
                    <a:lumMod val="25000"/>
                  </a:schemeClr>
                </a:solidFill>
                <a:latin typeface="Arial" pitchFamily="34" charset="0"/>
                <a:ea typeface="ＭＳ Ｐゴシック" pitchFamily="-97" charset="-128"/>
              </a:rPr>
              <a:t>Formally notify the company as soon as possible to give them time to either notify their second choice or begin the interview process again.</a:t>
            </a:r>
          </a:p>
          <a:p>
            <a:pPr>
              <a:defRPr/>
            </a:pPr>
            <a:endParaRPr lang="en-US" sz="1600" dirty="0" smtClean="0">
              <a:solidFill>
                <a:schemeClr val="accent1">
                  <a:lumMod val="25000"/>
                </a:schemeClr>
              </a:solidFill>
              <a:latin typeface="Arial" pitchFamily="34" charset="0"/>
              <a:ea typeface="ＭＳ Ｐゴシック" pitchFamily="-97" charset="-128"/>
            </a:endParaRPr>
          </a:p>
          <a:p>
            <a:pPr>
              <a:buFont typeface="Wingdings" pitchFamily="2" charset="2"/>
              <a:buChar char="Ø"/>
              <a:defRPr/>
            </a:pPr>
            <a:endParaRPr lang="en-US" sz="1600" dirty="0" smtClean="0">
              <a:solidFill>
                <a:schemeClr val="accent1">
                  <a:lumMod val="25000"/>
                </a:schemeClr>
              </a:solidFill>
              <a:latin typeface="Arial" pitchFamily="34" charset="0"/>
              <a:ea typeface="ＭＳ Ｐゴシック" pitchFamily="-97" charset="-128"/>
            </a:endParaRPr>
          </a:p>
          <a:p>
            <a:pPr>
              <a:buFont typeface="Wingdings" pitchFamily="2" charset="2"/>
              <a:buChar char="Ø"/>
              <a:defRPr/>
            </a:pPr>
            <a:r>
              <a:rPr lang="en-US" sz="1600" dirty="0" smtClean="0">
                <a:solidFill>
                  <a:schemeClr val="accent1">
                    <a:lumMod val="25000"/>
                  </a:schemeClr>
                </a:solidFill>
                <a:latin typeface="Arial" pitchFamily="34" charset="0"/>
                <a:ea typeface="ＭＳ Ｐゴシック" pitchFamily="-97" charset="-128"/>
              </a:rPr>
              <a:t>Notify employer via telephone of the rejection.</a:t>
            </a:r>
          </a:p>
          <a:p>
            <a:pPr>
              <a:buFont typeface="Wingdings" pitchFamily="2" charset="2"/>
              <a:buChar char="Ø"/>
              <a:defRPr/>
            </a:pPr>
            <a:r>
              <a:rPr lang="en-US" sz="1600" dirty="0" smtClean="0">
                <a:solidFill>
                  <a:schemeClr val="accent1">
                    <a:lumMod val="25000"/>
                  </a:schemeClr>
                </a:solidFill>
                <a:latin typeface="Arial" pitchFamily="34" charset="0"/>
                <a:ea typeface="ＭＳ Ｐゴシック" pitchFamily="-97" charset="-128"/>
              </a:rPr>
              <a:t>Follow up in writing either via email or written letter.</a:t>
            </a:r>
          </a:p>
          <a:p>
            <a:pPr>
              <a:buFont typeface="Wingdings" pitchFamily="2" charset="2"/>
              <a:buChar char="Ø"/>
              <a:defRPr/>
            </a:pPr>
            <a:r>
              <a:rPr lang="en-US" sz="1600" dirty="0" smtClean="0">
                <a:solidFill>
                  <a:schemeClr val="accent1">
                    <a:lumMod val="25000"/>
                  </a:schemeClr>
                </a:solidFill>
                <a:latin typeface="Arial" pitchFamily="34" charset="0"/>
                <a:ea typeface="ＭＳ Ｐゴシック" pitchFamily="-97" charset="-128"/>
              </a:rPr>
              <a:t>Never say anything negative, especially in the written letter.</a:t>
            </a:r>
          </a:p>
          <a:p>
            <a:pPr>
              <a:buFont typeface="Wingdings" pitchFamily="2" charset="2"/>
              <a:buChar char="Ø"/>
              <a:defRPr/>
            </a:pPr>
            <a:r>
              <a:rPr lang="en-US" sz="1600" dirty="0" smtClean="0">
                <a:solidFill>
                  <a:schemeClr val="accent1">
                    <a:lumMod val="25000"/>
                  </a:schemeClr>
                </a:solidFill>
                <a:latin typeface="Arial" pitchFamily="34" charset="0"/>
                <a:ea typeface="ＭＳ Ｐゴシック" pitchFamily="-97" charset="-128"/>
              </a:rPr>
              <a:t>You do not have to state the reason for rejection.</a:t>
            </a:r>
          </a:p>
          <a:p>
            <a:pPr>
              <a:buFont typeface="Wingdings" pitchFamily="2" charset="2"/>
              <a:buChar char="Ø"/>
              <a:defRPr/>
            </a:pPr>
            <a:r>
              <a:rPr lang="en-US" sz="1600" dirty="0" smtClean="0">
                <a:solidFill>
                  <a:schemeClr val="accent1">
                    <a:lumMod val="25000"/>
                  </a:schemeClr>
                </a:solidFill>
                <a:latin typeface="Arial" pitchFamily="34" charset="0"/>
                <a:ea typeface="ＭＳ Ｐゴシック" pitchFamily="-97" charset="-128"/>
              </a:rPr>
              <a:t>Be courteous and notify the company early and remember to thank them for the opportunity and for their consideration. </a:t>
            </a:r>
          </a:p>
          <a:p>
            <a:pPr>
              <a:buFont typeface="Wingdings" pitchFamily="2" charset="2"/>
              <a:buChar char="ü"/>
              <a:defRPr/>
            </a:pPr>
            <a:endParaRPr lang="en-US" sz="1600" dirty="0" smtClean="0">
              <a:solidFill>
                <a:schemeClr val="accent1">
                  <a:lumMod val="25000"/>
                </a:schemeClr>
              </a:solidFill>
              <a:latin typeface="Arial" pitchFamily="34" charset="0"/>
              <a:ea typeface="ＭＳ Ｐゴシック" pitchFamily="-97" charset="-128"/>
            </a:endParaRPr>
          </a:p>
          <a:p>
            <a:pPr lvl="1">
              <a:defRPr/>
            </a:pPr>
            <a:endParaRPr lang="da-DK" sz="1600" dirty="0">
              <a:solidFill>
                <a:schemeClr val="accent1">
                  <a:lumMod val="25000"/>
                </a:schemeClr>
              </a:solidFill>
              <a:latin typeface="Arial" pitchFamily="34" charset="0"/>
              <a:ea typeface="ＭＳ Ｐゴシック" pitchFamily="-97" charset="-128"/>
            </a:endParaRPr>
          </a:p>
          <a:p>
            <a:pPr>
              <a:defRPr/>
            </a:pPr>
            <a:endParaRPr lang="da-DK" sz="1400" dirty="0">
              <a:solidFill>
                <a:schemeClr val="tx2">
                  <a:lumMod val="50000"/>
                </a:schemeClr>
              </a:solidFill>
              <a:latin typeface="Arial" pitchFamily="34" charset="0"/>
              <a:ea typeface="ＭＳ Ｐゴシック" pitchFamily="-97"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Billede 11" descr="dreamstime_Handshake.jpg"/>
          <p:cNvPicPr>
            <a:picLocks noChangeAspect="1"/>
          </p:cNvPicPr>
          <p:nvPr/>
        </p:nvPicPr>
        <p:blipFill>
          <a:blip r:embed="rId2"/>
          <a:srcRect/>
          <a:stretch>
            <a:fillRect/>
          </a:stretch>
        </p:blipFill>
        <p:spPr bwMode="auto">
          <a:xfrm>
            <a:off x="-7938" y="0"/>
            <a:ext cx="9153526" cy="6867525"/>
          </a:xfrm>
          <a:prstGeom prst="rect">
            <a:avLst/>
          </a:prstGeom>
          <a:noFill/>
          <a:ln w="9525">
            <a:noFill/>
            <a:miter lim="800000"/>
            <a:headEnd/>
            <a:tailEnd/>
          </a:ln>
        </p:spPr>
      </p:pic>
      <p:sp>
        <p:nvSpPr>
          <p:cNvPr id="10" name="Rektangel 9"/>
          <p:cNvSpPr/>
          <p:nvPr/>
        </p:nvSpPr>
        <p:spPr>
          <a:xfrm>
            <a:off x="914400" y="884238"/>
            <a:ext cx="7380288" cy="735012"/>
          </a:xfrm>
          <a:prstGeom prst="rect">
            <a:avLst/>
          </a:prstGeom>
          <a:gradFill>
            <a:gsLst>
              <a:gs pos="0">
                <a:schemeClr val="accent1">
                  <a:tint val="100000"/>
                  <a:shade val="100000"/>
                  <a:satMod val="130000"/>
                  <a:alpha val="85000"/>
                </a:schemeClr>
              </a:gs>
              <a:gs pos="100000">
                <a:schemeClr val="accent1">
                  <a:tint val="50000"/>
                  <a:shade val="100000"/>
                  <a:satMod val="350000"/>
                  <a:alpha val="71000"/>
                </a:schemeClr>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8" name="Rektangel 7"/>
          <p:cNvSpPr/>
          <p:nvPr/>
        </p:nvSpPr>
        <p:spPr>
          <a:xfrm>
            <a:off x="914400" y="1722438"/>
            <a:ext cx="7380288" cy="3732212"/>
          </a:xfrm>
          <a:prstGeom prst="rect">
            <a:avLst/>
          </a:prstGeom>
          <a:gradFill>
            <a:gsLst>
              <a:gs pos="0">
                <a:schemeClr val="accent1">
                  <a:tint val="100000"/>
                  <a:shade val="100000"/>
                  <a:satMod val="130000"/>
                  <a:alpha val="85000"/>
                </a:schemeClr>
              </a:gs>
              <a:gs pos="100000">
                <a:schemeClr val="accent1">
                  <a:tint val="50000"/>
                  <a:shade val="100000"/>
                  <a:satMod val="350000"/>
                  <a:alpha val="71000"/>
                </a:schemeClr>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59" name="Tekstboks 9"/>
          <p:cNvSpPr txBox="1">
            <a:spLocks noChangeArrowheads="1"/>
          </p:cNvSpPr>
          <p:nvPr/>
        </p:nvSpPr>
        <p:spPr bwMode="auto">
          <a:xfrm>
            <a:off x="1155700" y="2171700"/>
            <a:ext cx="6997700" cy="3785652"/>
          </a:xfrm>
          <a:prstGeom prst="rect">
            <a:avLst/>
          </a:prstGeom>
          <a:noFill/>
          <a:ln w="9525">
            <a:noFill/>
            <a:miter lim="800000"/>
            <a:headEnd/>
            <a:tailEnd/>
          </a:ln>
        </p:spPr>
        <p:txBody>
          <a:bodyPr>
            <a:spAutoFit/>
          </a:bodyPr>
          <a:lstStyle/>
          <a:p>
            <a:pPr>
              <a:buFont typeface="Arial" charset="0"/>
              <a:buChar char="•"/>
            </a:pPr>
            <a:r>
              <a:rPr lang="da-DK" sz="2000" b="1" dirty="0" smtClean="0">
                <a:solidFill>
                  <a:srgbClr val="FF0000"/>
                </a:solidFill>
              </a:rPr>
              <a:t>Bureau of Labor Statistics</a:t>
            </a:r>
            <a:br>
              <a:rPr lang="da-DK" sz="2000" b="1" dirty="0" smtClean="0">
                <a:solidFill>
                  <a:srgbClr val="FF0000"/>
                </a:solidFill>
              </a:rPr>
            </a:br>
            <a:r>
              <a:rPr lang="da-DK" sz="2000" b="1" dirty="0" smtClean="0">
                <a:solidFill>
                  <a:srgbClr val="FF0000"/>
                </a:solidFill>
                <a:hlinkClick r:id="rId3"/>
              </a:rPr>
              <a:t>www.bls.gov/OES</a:t>
            </a:r>
            <a:r>
              <a:rPr lang="da-DK" sz="2000" b="1" dirty="0" smtClean="0">
                <a:solidFill>
                  <a:srgbClr val="FF0000"/>
                </a:solidFill>
              </a:rPr>
              <a:t/>
            </a:r>
            <a:br>
              <a:rPr lang="da-DK" sz="2000" b="1" dirty="0" smtClean="0">
                <a:solidFill>
                  <a:srgbClr val="FF0000"/>
                </a:solidFill>
              </a:rPr>
            </a:br>
            <a:r>
              <a:rPr lang="da-DK" sz="2000" b="1" dirty="0" smtClean="0">
                <a:solidFill>
                  <a:srgbClr val="FF0000"/>
                </a:solidFill>
                <a:hlinkClick r:id="rId4"/>
              </a:rPr>
              <a:t>www.bls.gov/oco/oxo20046.htm</a:t>
            </a:r>
            <a:endParaRPr lang="da-DK" sz="2000" b="1" dirty="0" smtClean="0">
              <a:solidFill>
                <a:srgbClr val="FF0000"/>
              </a:solidFill>
            </a:endParaRPr>
          </a:p>
          <a:p>
            <a:pPr>
              <a:buFont typeface="Arial" charset="0"/>
              <a:buChar char="•"/>
            </a:pPr>
            <a:r>
              <a:rPr lang="da-DK" sz="2000" b="1" dirty="0" smtClean="0">
                <a:solidFill>
                  <a:srgbClr val="FF0000"/>
                </a:solidFill>
              </a:rPr>
              <a:t>Monster </a:t>
            </a:r>
            <a:br>
              <a:rPr lang="da-DK" sz="2000" b="1" dirty="0" smtClean="0">
                <a:solidFill>
                  <a:srgbClr val="FF0000"/>
                </a:solidFill>
              </a:rPr>
            </a:br>
            <a:r>
              <a:rPr lang="da-DK" sz="2000" b="1" dirty="0" smtClean="0">
                <a:solidFill>
                  <a:srgbClr val="FF0000"/>
                </a:solidFill>
                <a:hlinkClick r:id="rId5"/>
              </a:rPr>
              <a:t>www.career-advice.monster.com</a:t>
            </a:r>
            <a:endParaRPr lang="da-DK" sz="2000" b="1" dirty="0" smtClean="0">
              <a:solidFill>
                <a:srgbClr val="FF0000"/>
              </a:solidFill>
            </a:endParaRPr>
          </a:p>
          <a:p>
            <a:pPr>
              <a:buFont typeface="Arial" charset="0"/>
              <a:buChar char="•"/>
            </a:pPr>
            <a:r>
              <a:rPr lang="da-DK" sz="2000" b="1" dirty="0" smtClean="0">
                <a:solidFill>
                  <a:srgbClr val="FF0000"/>
                </a:solidFill>
              </a:rPr>
              <a:t>Riley Guide</a:t>
            </a:r>
            <a:br>
              <a:rPr lang="da-DK" sz="2000" b="1" dirty="0" smtClean="0">
                <a:solidFill>
                  <a:srgbClr val="FF0000"/>
                </a:solidFill>
              </a:rPr>
            </a:br>
            <a:r>
              <a:rPr lang="da-DK" sz="2000" b="1" dirty="0" smtClean="0">
                <a:solidFill>
                  <a:srgbClr val="FF0000"/>
                </a:solidFill>
              </a:rPr>
              <a:t> </a:t>
            </a:r>
            <a:r>
              <a:rPr lang="da-DK" sz="2000" b="1" dirty="0" smtClean="0">
                <a:solidFill>
                  <a:srgbClr val="FF0000"/>
                </a:solidFill>
                <a:hlinkClick r:id="rId6"/>
              </a:rPr>
              <a:t>http://www.rileyguide.com/offers.html#eval</a:t>
            </a:r>
            <a:endParaRPr lang="da-DK" sz="2000" b="1" dirty="0" smtClean="0">
              <a:solidFill>
                <a:srgbClr val="FF0000"/>
              </a:solidFill>
            </a:endParaRPr>
          </a:p>
          <a:p>
            <a:pPr>
              <a:buFont typeface="Arial" charset="0"/>
              <a:buChar char="•"/>
            </a:pPr>
            <a:r>
              <a:rPr lang="da-DK" sz="2000" b="1" dirty="0" smtClean="0">
                <a:solidFill>
                  <a:srgbClr val="FF0000"/>
                </a:solidFill>
              </a:rPr>
              <a:t>Career Services at Virginia Tech</a:t>
            </a:r>
            <a:br>
              <a:rPr lang="da-DK" sz="2000" b="1" dirty="0" smtClean="0">
                <a:solidFill>
                  <a:srgbClr val="FF0000"/>
                </a:solidFill>
              </a:rPr>
            </a:br>
            <a:r>
              <a:rPr lang="da-DK" sz="2000" b="1" dirty="0" smtClean="0">
                <a:solidFill>
                  <a:srgbClr val="FF0000"/>
                </a:solidFill>
              </a:rPr>
              <a:t> </a:t>
            </a:r>
            <a:r>
              <a:rPr lang="da-DK" sz="2000" b="1" dirty="0" smtClean="0">
                <a:solidFill>
                  <a:srgbClr val="FF0000"/>
                </a:solidFill>
                <a:hlinkClick r:id="rId7"/>
              </a:rPr>
              <a:t>http://www.career.vt.edu/jobsearc/accepting.htm</a:t>
            </a:r>
            <a:r>
              <a:rPr lang="da-DK" sz="2000" b="1" dirty="0" smtClean="0">
                <a:solidFill>
                  <a:srgbClr val="FF0000"/>
                </a:solidFill>
              </a:rPr>
              <a:t/>
            </a:r>
            <a:br>
              <a:rPr lang="da-DK" sz="2000" b="1" dirty="0" smtClean="0">
                <a:solidFill>
                  <a:srgbClr val="FF0000"/>
                </a:solidFill>
              </a:rPr>
            </a:br>
            <a:r>
              <a:rPr lang="da-DK" sz="2000" b="1" dirty="0" smtClean="0">
                <a:solidFill>
                  <a:srgbClr val="FF0000"/>
                </a:solidFill>
              </a:rPr>
              <a:t> </a:t>
            </a:r>
            <a:r>
              <a:rPr lang="da-DK" sz="2000" b="1" dirty="0" smtClean="0">
                <a:solidFill>
                  <a:srgbClr val="FF0000"/>
                </a:solidFill>
                <a:hlinkClick r:id="rId7"/>
              </a:rPr>
              <a:t>http://www.career.vt.edu/jobsearc/accepting.htm</a:t>
            </a:r>
            <a:endParaRPr lang="da-DK" sz="2000" b="1" dirty="0" smtClean="0">
              <a:solidFill>
                <a:srgbClr val="FF0000"/>
              </a:solidFill>
            </a:endParaRPr>
          </a:p>
          <a:p>
            <a:pPr>
              <a:buFont typeface="Arial" charset="0"/>
              <a:buChar char="•"/>
            </a:pPr>
            <a:endParaRPr lang="da-DK" sz="2000" dirty="0">
              <a:solidFill>
                <a:srgbClr val="171717"/>
              </a:solidFill>
            </a:endParaRPr>
          </a:p>
          <a:p>
            <a:pPr lvl="2">
              <a:buFont typeface="Wingdings" pitchFamily="2" charset="2"/>
              <a:buChar char="ü"/>
            </a:pPr>
            <a:endParaRPr lang="da-DK" sz="2000" dirty="0"/>
          </a:p>
        </p:txBody>
      </p:sp>
      <p:sp>
        <p:nvSpPr>
          <p:cNvPr id="23561" name="Rectangle 5"/>
          <p:cNvSpPr txBox="1">
            <a:spLocks noChangeArrowheads="1"/>
          </p:cNvSpPr>
          <p:nvPr/>
        </p:nvSpPr>
        <p:spPr bwMode="gray">
          <a:xfrm>
            <a:off x="1198563" y="836613"/>
            <a:ext cx="2673350" cy="600075"/>
          </a:xfrm>
          <a:prstGeom prst="rect">
            <a:avLst/>
          </a:prstGeom>
          <a:noFill/>
          <a:ln w="9525">
            <a:noFill/>
            <a:miter lim="800000"/>
            <a:headEnd/>
            <a:tailEnd/>
          </a:ln>
        </p:spPr>
        <p:txBody>
          <a:bodyPr lIns="0" rIns="0" anchor="ctr"/>
          <a:lstStyle/>
          <a:p>
            <a:pPr defTabSz="914400" eaLnBrk="0" hangingPunct="0">
              <a:lnSpc>
                <a:spcPct val="95000"/>
              </a:lnSpc>
            </a:pPr>
            <a:r>
              <a:rPr lang="en-US" sz="3000" b="1" dirty="0" smtClean="0">
                <a:solidFill>
                  <a:srgbClr val="FF0000"/>
                </a:solidFill>
              </a:rPr>
              <a:t>References</a:t>
            </a:r>
            <a:endParaRPr lang="en-US" sz="3000"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4747"/>
            </a:gs>
            <a:gs pos="100000">
              <a:srgbClr val="C00000"/>
            </a:gs>
          </a:gsLst>
          <a:lin ang="5400000"/>
        </a:gradFill>
        <a:effectLst/>
      </p:bgPr>
    </p:bg>
    <p:spTree>
      <p:nvGrpSpPr>
        <p:cNvPr id="1" name=""/>
        <p:cNvGrpSpPr/>
        <p:nvPr/>
      </p:nvGrpSpPr>
      <p:grpSpPr>
        <a:xfrm>
          <a:off x="0" y="0"/>
          <a:ext cx="0" cy="0"/>
          <a:chOff x="0" y="0"/>
          <a:chExt cx="0" cy="0"/>
        </a:xfrm>
      </p:grpSpPr>
      <p:sp>
        <p:nvSpPr>
          <p:cNvPr id="43010" name="Rectangle 5"/>
          <p:cNvSpPr txBox="1">
            <a:spLocks noChangeArrowheads="1"/>
          </p:cNvSpPr>
          <p:nvPr/>
        </p:nvSpPr>
        <p:spPr bwMode="gray">
          <a:xfrm>
            <a:off x="0" y="2830513"/>
            <a:ext cx="9144000" cy="600075"/>
          </a:xfrm>
          <a:prstGeom prst="rect">
            <a:avLst/>
          </a:prstGeom>
          <a:noFill/>
          <a:ln w="9525">
            <a:noFill/>
            <a:miter lim="800000"/>
            <a:headEnd/>
            <a:tailEnd/>
          </a:ln>
        </p:spPr>
        <p:txBody>
          <a:bodyPr lIns="0" rIns="0" anchor="ctr"/>
          <a:lstStyle/>
          <a:p>
            <a:pPr algn="ctr" defTabSz="914400" eaLnBrk="0" hangingPunct="0">
              <a:lnSpc>
                <a:spcPct val="95000"/>
              </a:lnSpc>
            </a:pPr>
            <a:r>
              <a:rPr lang="en-US" sz="6000" b="1">
                <a:solidFill>
                  <a:schemeClr val="tx2"/>
                </a:solidFill>
                <a:cs typeface="Arial" charset="0"/>
              </a:rPr>
              <a:t>THANK YOU!</a:t>
            </a:r>
          </a:p>
        </p:txBody>
      </p:sp>
      <p:sp>
        <p:nvSpPr>
          <p:cNvPr id="4" name="TextBox 3"/>
          <p:cNvSpPr txBox="1"/>
          <p:nvPr/>
        </p:nvSpPr>
        <p:spPr>
          <a:xfrm>
            <a:off x="238125" y="4781550"/>
            <a:ext cx="4552950" cy="1600438"/>
          </a:xfrm>
          <a:prstGeom prst="rect">
            <a:avLst/>
          </a:prstGeom>
          <a:noFill/>
        </p:spPr>
        <p:txBody>
          <a:bodyPr wrap="square" rtlCol="0">
            <a:spAutoFit/>
          </a:bodyPr>
          <a:lstStyle/>
          <a:p>
            <a:r>
              <a:rPr lang="en-US" sz="1400" dirty="0" smtClean="0"/>
              <a:t>Kellee </a:t>
            </a:r>
            <a:r>
              <a:rPr lang="en-US" sz="1400" dirty="0" smtClean="0"/>
              <a:t>Crawford</a:t>
            </a:r>
            <a:r>
              <a:rPr lang="en-US" sz="1400" dirty="0" smtClean="0"/>
              <a:t>, Career Programs Manager</a:t>
            </a:r>
            <a:r>
              <a:rPr lang="en-US" sz="1400" dirty="0" smtClean="0"/>
              <a:t/>
            </a:r>
            <a:br>
              <a:rPr lang="en-US" sz="1400" dirty="0" smtClean="0"/>
            </a:br>
            <a:r>
              <a:rPr lang="en-US" sz="1400" dirty="0" smtClean="0"/>
              <a:t>Office of Career Development</a:t>
            </a:r>
          </a:p>
          <a:p>
            <a:r>
              <a:rPr lang="en-US" sz="1400" smtClean="0"/>
              <a:t>111 </a:t>
            </a:r>
            <a:r>
              <a:rPr lang="en-US" sz="1400" dirty="0" smtClean="0"/>
              <a:t>Madison Hall</a:t>
            </a:r>
          </a:p>
          <a:p>
            <a:r>
              <a:rPr lang="en-US" sz="1400" dirty="0" smtClean="0"/>
              <a:t>256.824.6741 – Main Office</a:t>
            </a:r>
            <a:br>
              <a:rPr lang="en-US" sz="1400" dirty="0" smtClean="0"/>
            </a:br>
            <a:r>
              <a:rPr lang="en-US" sz="1400" dirty="0" smtClean="0"/>
              <a:t>256.824.6938 – Direct Number</a:t>
            </a:r>
          </a:p>
          <a:p>
            <a:r>
              <a:rPr lang="en-US" sz="1400" dirty="0" smtClean="0">
                <a:hlinkClick r:id="rId2"/>
              </a:rPr>
              <a:t>kellee.crawford@uah.edu</a:t>
            </a:r>
            <a:endParaRPr lang="en-US" sz="1400" dirty="0" smtClean="0"/>
          </a:p>
          <a:p>
            <a:r>
              <a:rPr lang="en-US" sz="1400" dirty="0" smtClean="0"/>
              <a:t>http://ssc.uah.edu/ssc/careers</a:t>
            </a:r>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5"/>
          <p:cNvSpPr txBox="1">
            <a:spLocks noChangeArrowheads="1"/>
          </p:cNvSpPr>
          <p:nvPr/>
        </p:nvSpPr>
        <p:spPr bwMode="gray">
          <a:xfrm>
            <a:off x="722313" y="474663"/>
            <a:ext cx="5059362" cy="600075"/>
          </a:xfrm>
          <a:prstGeom prst="rect">
            <a:avLst/>
          </a:prstGeom>
          <a:noFill/>
          <a:ln w="9525">
            <a:noFill/>
            <a:miter lim="800000"/>
            <a:headEnd/>
            <a:tailEnd/>
          </a:ln>
        </p:spPr>
        <p:txBody>
          <a:bodyPr lIns="0" rIns="0" anchor="ctr"/>
          <a:lstStyle/>
          <a:p>
            <a:pPr defTabSz="914400" eaLnBrk="0" hangingPunct="0">
              <a:lnSpc>
                <a:spcPct val="95000"/>
              </a:lnSpc>
            </a:pPr>
            <a:r>
              <a:rPr lang="en-US" sz="3000" b="1" dirty="0" smtClean="0">
                <a:solidFill>
                  <a:srgbClr val="171717"/>
                </a:solidFill>
              </a:rPr>
              <a:t>The Interview Process</a:t>
            </a:r>
            <a:endParaRPr lang="en-US" sz="3000" b="1" dirty="0">
              <a:solidFill>
                <a:srgbClr val="171717"/>
              </a:solidFill>
            </a:endParaRPr>
          </a:p>
        </p:txBody>
      </p:sp>
      <p:grpSp>
        <p:nvGrpSpPr>
          <p:cNvPr id="2" name="Gruppe 30"/>
          <p:cNvGrpSpPr>
            <a:grpSpLocks/>
          </p:cNvGrpSpPr>
          <p:nvPr/>
        </p:nvGrpSpPr>
        <p:grpSpPr bwMode="auto">
          <a:xfrm>
            <a:off x="863600" y="2201863"/>
            <a:ext cx="7537450" cy="3835648"/>
            <a:chOff x="863600" y="2201863"/>
            <a:chExt cx="7537450" cy="3835648"/>
          </a:xfrm>
        </p:grpSpPr>
        <p:sp>
          <p:nvSpPr>
            <p:cNvPr id="33" name="Rektangel 32"/>
            <p:cNvSpPr>
              <a:spLocks noChangeArrowheads="1"/>
            </p:cNvSpPr>
            <p:nvPr/>
          </p:nvSpPr>
          <p:spPr bwMode="auto">
            <a:xfrm>
              <a:off x="4686300" y="2201863"/>
              <a:ext cx="3556000" cy="354012"/>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52" name="Rektangel 51"/>
            <p:cNvSpPr>
              <a:spLocks noChangeArrowheads="1"/>
            </p:cNvSpPr>
            <p:nvPr/>
          </p:nvSpPr>
          <p:spPr bwMode="auto">
            <a:xfrm>
              <a:off x="4857750" y="2743200"/>
              <a:ext cx="3543300" cy="3136900"/>
            </a:xfrm>
            <a:prstGeom prst="rect">
              <a:avLst/>
            </a:prstGeom>
            <a:gradFill rotWithShape="1">
              <a:gsLst>
                <a:gs pos="0">
                  <a:srgbClr val="E6E6E6"/>
                </a:gs>
                <a:gs pos="49001">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66" name="Rektangel 65"/>
            <p:cNvSpPr>
              <a:spLocks noChangeArrowheads="1"/>
            </p:cNvSpPr>
            <p:nvPr/>
          </p:nvSpPr>
          <p:spPr bwMode="auto">
            <a:xfrm>
              <a:off x="4800600" y="2801938"/>
              <a:ext cx="344488" cy="344487"/>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noProof="1">
                <a:solidFill>
                  <a:srgbClr val="FFFFFF"/>
                </a:solidFill>
                <a:latin typeface="Arial" pitchFamily="34" charset="0"/>
              </a:endParaRPr>
            </a:p>
          </p:txBody>
        </p:sp>
        <p:sp>
          <p:nvSpPr>
            <p:cNvPr id="24586" name="Tekstboks 68"/>
            <p:cNvSpPr txBox="1">
              <a:spLocks noChangeArrowheads="1"/>
            </p:cNvSpPr>
            <p:nvPr/>
          </p:nvSpPr>
          <p:spPr bwMode="auto">
            <a:xfrm>
              <a:off x="5232400" y="2728913"/>
              <a:ext cx="2819400" cy="2123658"/>
            </a:xfrm>
            <a:prstGeom prst="rect">
              <a:avLst/>
            </a:prstGeom>
            <a:noFill/>
            <a:ln w="9525">
              <a:noFill/>
              <a:miter lim="800000"/>
              <a:headEnd/>
              <a:tailEnd/>
            </a:ln>
          </p:spPr>
          <p:txBody>
            <a:bodyPr>
              <a:spAutoFit/>
            </a:bodyPr>
            <a:lstStyle/>
            <a:p>
              <a:pPr algn="just"/>
              <a:r>
                <a:rPr lang="da-DK" sz="1100" dirty="0" smtClean="0">
                  <a:solidFill>
                    <a:schemeClr val="bg2">
                      <a:lumMod val="50000"/>
                    </a:schemeClr>
                  </a:solidFill>
                </a:rPr>
                <a:t>If you are given a second interview, you stand a good chance of being offered a position with the company.</a:t>
              </a:r>
            </a:p>
            <a:p>
              <a:pPr algn="just"/>
              <a:endParaRPr lang="da-DK" sz="1100" dirty="0" smtClean="0">
                <a:solidFill>
                  <a:schemeClr val="bg2">
                    <a:lumMod val="50000"/>
                  </a:schemeClr>
                </a:solidFill>
              </a:endParaRPr>
            </a:p>
            <a:p>
              <a:pPr algn="just"/>
              <a:r>
                <a:rPr lang="en-US" sz="1100" dirty="0" smtClean="0">
                  <a:solidFill>
                    <a:schemeClr val="bg2">
                      <a:lumMod val="50000"/>
                    </a:schemeClr>
                  </a:solidFill>
                </a:rPr>
                <a:t>In this interview, you may meet additional people such as supervisors or human resources professionals.</a:t>
              </a:r>
            </a:p>
            <a:p>
              <a:pPr algn="just"/>
              <a:endParaRPr lang="en-US" sz="1100" dirty="0" smtClean="0">
                <a:solidFill>
                  <a:schemeClr val="bg2">
                    <a:lumMod val="50000"/>
                  </a:schemeClr>
                </a:solidFill>
              </a:endParaRPr>
            </a:p>
            <a:p>
              <a:pPr algn="just"/>
              <a:r>
                <a:rPr lang="en-US" sz="1100" dirty="0" smtClean="0">
                  <a:solidFill>
                    <a:schemeClr val="bg2">
                      <a:lumMod val="50000"/>
                    </a:schemeClr>
                  </a:solidFill>
                </a:rPr>
                <a:t>This is generally the time when additional details such as salary and benefits may be discussed. It is imperative that you are prepared. </a:t>
              </a:r>
              <a:endParaRPr lang="da-DK" sz="1100" dirty="0">
                <a:solidFill>
                  <a:schemeClr val="bg2">
                    <a:lumMod val="50000"/>
                  </a:schemeClr>
                </a:solidFill>
              </a:endParaRPr>
            </a:p>
          </p:txBody>
        </p:sp>
        <p:sp>
          <p:nvSpPr>
            <p:cNvPr id="24587" name="Rectangle 5"/>
            <p:cNvSpPr txBox="1">
              <a:spLocks noChangeArrowheads="1"/>
            </p:cNvSpPr>
            <p:nvPr/>
          </p:nvSpPr>
          <p:spPr bwMode="gray">
            <a:xfrm>
              <a:off x="4799013" y="2278063"/>
              <a:ext cx="2671762" cy="223837"/>
            </a:xfrm>
            <a:prstGeom prst="rect">
              <a:avLst/>
            </a:prstGeom>
            <a:noFill/>
            <a:ln w="9525">
              <a:noFill/>
              <a:miter lim="800000"/>
              <a:headEnd/>
              <a:tailEnd/>
            </a:ln>
          </p:spPr>
          <p:txBody>
            <a:bodyPr lIns="0" rIns="0" anchor="ctr"/>
            <a:lstStyle/>
            <a:p>
              <a:pPr defTabSz="914400" eaLnBrk="0" hangingPunct="0">
                <a:lnSpc>
                  <a:spcPct val="95000"/>
                </a:lnSpc>
              </a:pPr>
              <a:r>
                <a:rPr lang="en-US" sz="1200" b="1" dirty="0" smtClean="0">
                  <a:solidFill>
                    <a:schemeClr val="tx2"/>
                  </a:solidFill>
                </a:rPr>
                <a:t>Second Interview</a:t>
              </a:r>
              <a:endParaRPr lang="en-US" sz="1200" b="1" dirty="0">
                <a:solidFill>
                  <a:schemeClr val="tx2"/>
                </a:solidFill>
              </a:endParaRPr>
            </a:p>
          </p:txBody>
        </p:sp>
        <p:sp>
          <p:nvSpPr>
            <p:cNvPr id="76" name="Højrepil 75"/>
            <p:cNvSpPr/>
            <p:nvPr/>
          </p:nvSpPr>
          <p:spPr bwMode="auto">
            <a:xfrm>
              <a:off x="4318000" y="2778840"/>
              <a:ext cx="533400" cy="388041"/>
            </a:xfrm>
            <a:prstGeom prst="rightArrow">
              <a:avLst>
                <a:gd name="adj1" fmla="val 50000"/>
                <a:gd name="adj2" fmla="val 82469"/>
              </a:avLst>
            </a:prstGeom>
            <a:gradFill flip="none" rotWithShape="1">
              <a:gsLst>
                <a:gs pos="100000">
                  <a:schemeClr val="accent1">
                    <a:lumMod val="10000"/>
                  </a:schemeClr>
                </a:gs>
                <a:gs pos="0">
                  <a:schemeClr val="accent1">
                    <a:lumMod val="25000"/>
                  </a:schemeClr>
                </a:gs>
              </a:gsLst>
              <a:lin ang="0" scaled="0"/>
              <a:tileRect/>
            </a:gradFill>
            <a:ln w="6350">
              <a:solidFill>
                <a:schemeClr val="bg2">
                  <a:lumMod val="75000"/>
                </a:schemeClr>
              </a:solidFill>
            </a:ln>
            <a:effectLst>
              <a:innerShdw blurRad="66675" dist="50800" dir="13500000">
                <a:srgbClr val="000000">
                  <a:alpha val="18000"/>
                </a:srgbClr>
              </a:innerShdw>
            </a:effectLst>
            <a:scene3d>
              <a:camera prst="orthographicFront"/>
              <a:lightRig rig="threePt" dir="t"/>
            </a:scene3d>
            <a:sp3d prstMaterial="matte">
              <a:contourClr>
                <a:schemeClr val="accent6"/>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1200" dirty="0">
                  <a:solidFill>
                    <a:srgbClr val="FFFFFF"/>
                  </a:solidFill>
                  <a:latin typeface="Arial" pitchFamily="34" charset="0"/>
                  <a:ea typeface="ＭＳ Ｐゴシック" pitchFamily="-97" charset="-128"/>
                </a:rPr>
                <a:t> </a:t>
              </a:r>
            </a:p>
          </p:txBody>
        </p:sp>
        <p:sp>
          <p:nvSpPr>
            <p:cNvPr id="64" name="Rektangel 63"/>
            <p:cNvSpPr>
              <a:spLocks noChangeArrowheads="1"/>
            </p:cNvSpPr>
            <p:nvPr/>
          </p:nvSpPr>
          <p:spPr bwMode="auto">
            <a:xfrm>
              <a:off x="863600" y="2214563"/>
              <a:ext cx="3556000" cy="354012"/>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noProof="1">
                <a:solidFill>
                  <a:srgbClr val="FFFFFF"/>
                </a:solidFill>
                <a:latin typeface="Arial" pitchFamily="34" charset="0"/>
              </a:endParaRPr>
            </a:p>
          </p:txBody>
        </p:sp>
        <p:sp>
          <p:nvSpPr>
            <p:cNvPr id="65" name="Rektangel 64"/>
            <p:cNvSpPr>
              <a:spLocks noChangeArrowheads="1"/>
            </p:cNvSpPr>
            <p:nvPr/>
          </p:nvSpPr>
          <p:spPr bwMode="auto">
            <a:xfrm>
              <a:off x="863600" y="2628900"/>
              <a:ext cx="3543300" cy="3136900"/>
            </a:xfrm>
            <a:prstGeom prst="rect">
              <a:avLst/>
            </a:prstGeom>
            <a:gradFill rotWithShape="1">
              <a:gsLst>
                <a:gs pos="0">
                  <a:srgbClr val="E6E6E6"/>
                </a:gs>
                <a:gs pos="41000">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71" name="Rektangel 70"/>
            <p:cNvSpPr>
              <a:spLocks noChangeArrowheads="1"/>
            </p:cNvSpPr>
            <p:nvPr/>
          </p:nvSpPr>
          <p:spPr bwMode="auto">
            <a:xfrm>
              <a:off x="952500" y="2801938"/>
              <a:ext cx="344488" cy="344487"/>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14353" name="Tekstboks 72"/>
            <p:cNvSpPr txBox="1">
              <a:spLocks noChangeArrowheads="1"/>
            </p:cNvSpPr>
            <p:nvPr/>
          </p:nvSpPr>
          <p:spPr bwMode="auto">
            <a:xfrm>
              <a:off x="1384300" y="2728913"/>
              <a:ext cx="2819400" cy="3308598"/>
            </a:xfrm>
            <a:prstGeom prst="rect">
              <a:avLst/>
            </a:prstGeom>
            <a:noFill/>
            <a:ln w="9525">
              <a:noFill/>
              <a:miter lim="800000"/>
              <a:headEnd/>
              <a:tailEnd/>
            </a:ln>
          </p:spPr>
          <p:txBody>
            <a:bodyPr>
              <a:spAutoFit/>
            </a:bodyPr>
            <a:lstStyle/>
            <a:p>
              <a:pPr algn="just">
                <a:defRPr/>
              </a:pPr>
              <a:r>
                <a:rPr lang="en-US" sz="1100" dirty="0" smtClean="0">
                  <a:solidFill>
                    <a:schemeClr val="bg2">
                      <a:lumMod val="50000"/>
                    </a:schemeClr>
                  </a:solidFill>
                  <a:latin typeface="Arial" pitchFamily="34" charset="0"/>
                  <a:ea typeface="ＭＳ Ｐゴシック" pitchFamily="-97" charset="-128"/>
                </a:rPr>
                <a:t>The initial interview allows you and the employer to begin seeing if you are a good fit for each other. </a:t>
              </a:r>
            </a:p>
            <a:p>
              <a:pPr algn="just">
                <a:defRPr/>
              </a:pPr>
              <a:endParaRPr lang="en-US" sz="1100" dirty="0" smtClean="0">
                <a:solidFill>
                  <a:schemeClr val="bg2">
                    <a:lumMod val="50000"/>
                  </a:schemeClr>
                </a:solidFill>
                <a:latin typeface="Arial" pitchFamily="34" charset="0"/>
                <a:ea typeface="ＭＳ Ｐゴシック" pitchFamily="-97" charset="-128"/>
              </a:endParaRPr>
            </a:p>
            <a:p>
              <a:pPr algn="just">
                <a:defRPr/>
              </a:pPr>
              <a:r>
                <a:rPr lang="en-US" sz="1100" dirty="0" smtClean="0">
                  <a:solidFill>
                    <a:schemeClr val="bg2">
                      <a:lumMod val="50000"/>
                    </a:schemeClr>
                  </a:solidFill>
                  <a:latin typeface="Arial" pitchFamily="34" charset="0"/>
                  <a:ea typeface="ＭＳ Ｐゴシック" pitchFamily="-97" charset="-128"/>
                </a:rPr>
                <a:t>This is largely an information gathering session. The employer will give you some background on the company and talk with you about the responsibilities of the position.</a:t>
              </a:r>
            </a:p>
            <a:p>
              <a:pPr algn="just">
                <a:defRPr/>
              </a:pPr>
              <a:endParaRPr lang="en-US" sz="1100" dirty="0" smtClean="0">
                <a:solidFill>
                  <a:schemeClr val="bg2">
                    <a:lumMod val="50000"/>
                  </a:schemeClr>
                </a:solidFill>
                <a:latin typeface="Arial" pitchFamily="34" charset="0"/>
                <a:ea typeface="ＭＳ Ｐゴシック" pitchFamily="-97" charset="-128"/>
              </a:endParaRPr>
            </a:p>
            <a:p>
              <a:pPr algn="just">
                <a:defRPr/>
              </a:pPr>
              <a:r>
                <a:rPr lang="en-US" sz="1100" dirty="0" smtClean="0">
                  <a:solidFill>
                    <a:schemeClr val="bg2">
                      <a:lumMod val="50000"/>
                    </a:schemeClr>
                  </a:solidFill>
                  <a:latin typeface="Arial" pitchFamily="34" charset="0"/>
                  <a:ea typeface="ＭＳ Ｐゴシック" pitchFamily="-97" charset="-128"/>
                </a:rPr>
                <a:t>You should come to the interview having researched the company and with some idea about the position for which you’re applying. </a:t>
              </a:r>
            </a:p>
            <a:p>
              <a:pPr algn="just">
                <a:defRPr/>
              </a:pPr>
              <a:endParaRPr lang="en-US" sz="1100" dirty="0" smtClean="0">
                <a:solidFill>
                  <a:schemeClr val="bg2">
                    <a:lumMod val="50000"/>
                  </a:schemeClr>
                </a:solidFill>
                <a:latin typeface="Arial" pitchFamily="34" charset="0"/>
                <a:ea typeface="ＭＳ Ｐゴシック" pitchFamily="-97" charset="-128"/>
              </a:endParaRPr>
            </a:p>
            <a:p>
              <a:pPr algn="just">
                <a:defRPr/>
              </a:pPr>
              <a:r>
                <a:rPr lang="en-US" sz="1100" dirty="0" smtClean="0">
                  <a:solidFill>
                    <a:schemeClr val="bg2">
                      <a:lumMod val="50000"/>
                    </a:schemeClr>
                  </a:solidFill>
                  <a:latin typeface="Arial" pitchFamily="34" charset="0"/>
                  <a:ea typeface="ＭＳ Ｐゴシック" pitchFamily="-97" charset="-128"/>
                </a:rPr>
                <a:t>Make sure to ask questions!</a:t>
              </a:r>
            </a:p>
            <a:p>
              <a:pPr algn="just">
                <a:defRPr/>
              </a:pPr>
              <a:endParaRPr lang="en-US" sz="1100" dirty="0" smtClean="0">
                <a:solidFill>
                  <a:schemeClr val="bg2">
                    <a:lumMod val="50000"/>
                  </a:schemeClr>
                </a:solidFill>
                <a:latin typeface="Arial" pitchFamily="34" charset="0"/>
                <a:ea typeface="ＭＳ Ｐゴシック" pitchFamily="-97" charset="-128"/>
              </a:endParaRPr>
            </a:p>
            <a:p>
              <a:pPr algn="just">
                <a:defRPr/>
              </a:pPr>
              <a:endParaRPr lang="da-DK" sz="1100" dirty="0">
                <a:solidFill>
                  <a:schemeClr val="bg2">
                    <a:lumMod val="50000"/>
                  </a:schemeClr>
                </a:solidFill>
                <a:latin typeface="Arial" pitchFamily="34" charset="0"/>
                <a:ea typeface="ＭＳ Ｐゴシック" pitchFamily="-97" charset="-128"/>
              </a:endParaRPr>
            </a:p>
            <a:p>
              <a:pPr algn="just">
                <a:defRPr/>
              </a:pPr>
              <a:endParaRPr lang="da-DK" sz="1100" dirty="0">
                <a:solidFill>
                  <a:schemeClr val="bg2">
                    <a:lumMod val="50000"/>
                  </a:schemeClr>
                </a:solidFill>
                <a:latin typeface="Arial" pitchFamily="34" charset="0"/>
                <a:ea typeface="ＭＳ Ｐゴシック" pitchFamily="-97" charset="-128"/>
              </a:endParaRPr>
            </a:p>
          </p:txBody>
        </p:sp>
        <p:sp>
          <p:nvSpPr>
            <p:cNvPr id="24595" name="Rectangle 5"/>
            <p:cNvSpPr txBox="1">
              <a:spLocks noChangeArrowheads="1"/>
            </p:cNvSpPr>
            <p:nvPr/>
          </p:nvSpPr>
          <p:spPr bwMode="gray">
            <a:xfrm>
              <a:off x="950913" y="2278063"/>
              <a:ext cx="2671762" cy="223837"/>
            </a:xfrm>
            <a:prstGeom prst="rect">
              <a:avLst/>
            </a:prstGeom>
            <a:noFill/>
            <a:ln w="9525">
              <a:noFill/>
              <a:miter lim="800000"/>
              <a:headEnd/>
              <a:tailEnd/>
            </a:ln>
          </p:spPr>
          <p:txBody>
            <a:bodyPr lIns="0" rIns="0" anchor="ctr"/>
            <a:lstStyle/>
            <a:p>
              <a:pPr defTabSz="914400" eaLnBrk="0" hangingPunct="0">
                <a:lnSpc>
                  <a:spcPct val="95000"/>
                </a:lnSpc>
              </a:pPr>
              <a:r>
                <a:rPr lang="en-US" sz="1200" b="1" dirty="0" smtClean="0">
                  <a:solidFill>
                    <a:schemeClr val="accent1"/>
                  </a:solidFill>
                </a:rPr>
                <a:t>Initial Interview</a:t>
              </a:r>
              <a:endParaRPr lang="en-US" sz="1200" b="1" dirty="0">
                <a:solidFill>
                  <a:schemeClr val="accent1"/>
                </a:solidFill>
              </a:endParaRPr>
            </a:p>
          </p:txBody>
        </p:sp>
        <p:sp>
          <p:nvSpPr>
            <p:cNvPr id="25" name="Tekstboks 24"/>
            <p:cNvSpPr txBox="1">
              <a:spLocks noChangeArrowheads="1"/>
            </p:cNvSpPr>
            <p:nvPr/>
          </p:nvSpPr>
          <p:spPr bwMode="auto">
            <a:xfrm>
              <a:off x="4814888" y="2838450"/>
              <a:ext cx="322262" cy="276225"/>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a:defRPr/>
              </a:pPr>
              <a:r>
                <a:rPr lang="da-DK" sz="1200" dirty="0">
                  <a:latin typeface="Arial" pitchFamily="34" charset="0"/>
                  <a:ea typeface="ＭＳ Ｐゴシック" pitchFamily="-97" charset="-128"/>
                </a:rPr>
                <a:t>2</a:t>
              </a:r>
            </a:p>
          </p:txBody>
        </p:sp>
        <p:sp>
          <p:nvSpPr>
            <p:cNvPr id="30" name="Tekstboks 29"/>
            <p:cNvSpPr txBox="1">
              <a:spLocks noChangeArrowheads="1"/>
            </p:cNvSpPr>
            <p:nvPr/>
          </p:nvSpPr>
          <p:spPr bwMode="auto">
            <a:xfrm>
              <a:off x="987425" y="2822575"/>
              <a:ext cx="322263" cy="276225"/>
            </a:xfrm>
            <a:prstGeom prst="rect">
              <a:avLst/>
            </a:prstGeom>
            <a:noFill/>
            <a:ln w="25400" cap="flat" cmpd="sng" algn="ctr">
              <a:noFill/>
              <a:prstDash val="solid"/>
            </a:ln>
            <a:effectLst/>
          </p:spPr>
          <p:txBody>
            <a:bodyPr anchor="ctr"/>
            <a:lstStyle/>
            <a:p>
              <a:pPr indent="-342900" fontAlgn="auto">
                <a:spcBef>
                  <a:spcPts val="0"/>
                </a:spcBef>
                <a:spcAft>
                  <a:spcPts val="0"/>
                </a:spcAft>
                <a:defRPr/>
              </a:pPr>
              <a:r>
                <a:rPr lang="da-DK" sz="1200" kern="0" noProof="1">
                  <a:solidFill>
                    <a:schemeClr val="bg2">
                      <a:lumMod val="25000"/>
                    </a:schemeClr>
                  </a:solidFill>
                  <a:effectLst>
                    <a:outerShdw blurRad="38100" dist="38100" dir="2700000" algn="tl">
                      <a:srgbClr val="000000">
                        <a:alpha val="43137"/>
                      </a:srgbClr>
                    </a:outerShdw>
                  </a:effectLst>
                  <a:latin typeface="Arial" pitchFamily="34" charset="0"/>
                  <a:ea typeface="ＭＳ Ｐゴシック" pitchFamily="-97" charset="-128"/>
                </a:rPr>
                <a:t>1</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1" name="Rectangle 5"/>
          <p:cNvSpPr txBox="1">
            <a:spLocks noChangeArrowheads="1"/>
          </p:cNvSpPr>
          <p:nvPr/>
        </p:nvSpPr>
        <p:spPr bwMode="gray">
          <a:xfrm>
            <a:off x="427037" y="350838"/>
            <a:ext cx="6211888" cy="600075"/>
          </a:xfrm>
          <a:prstGeom prst="rect">
            <a:avLst/>
          </a:prstGeom>
          <a:noFill/>
          <a:ln w="9525">
            <a:noFill/>
            <a:miter lim="800000"/>
            <a:headEnd/>
            <a:tailEnd/>
          </a:ln>
        </p:spPr>
        <p:txBody>
          <a:bodyPr lIns="0" rIns="0" anchor="ctr"/>
          <a:lstStyle/>
          <a:p>
            <a:pPr defTabSz="914400" eaLnBrk="0" hangingPunct="0">
              <a:lnSpc>
                <a:spcPct val="95000"/>
              </a:lnSpc>
            </a:pPr>
            <a:r>
              <a:rPr lang="en-US" sz="3000" b="1" dirty="0" smtClean="0">
                <a:solidFill>
                  <a:srgbClr val="171717"/>
                </a:solidFill>
              </a:rPr>
              <a:t>Questions for your First Interview</a:t>
            </a:r>
            <a:endParaRPr lang="en-US" sz="3000" b="1" dirty="0">
              <a:solidFill>
                <a:srgbClr val="171717"/>
              </a:solidFill>
            </a:endParaRPr>
          </a:p>
        </p:txBody>
      </p:sp>
      <p:sp>
        <p:nvSpPr>
          <p:cNvPr id="31" name="Rektangel 30"/>
          <p:cNvSpPr>
            <a:spLocks noChangeArrowheads="1"/>
          </p:cNvSpPr>
          <p:nvPr/>
        </p:nvSpPr>
        <p:spPr bwMode="auto">
          <a:xfrm>
            <a:off x="1260475" y="2747963"/>
            <a:ext cx="4000500" cy="354012"/>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r>
              <a:rPr lang="da-DK" sz="1400" dirty="0" smtClean="0">
                <a:solidFill>
                  <a:schemeClr val="accent1">
                    <a:lumMod val="25000"/>
                  </a:schemeClr>
                </a:solidFill>
                <a:latin typeface="Arial" pitchFamily="34" charset="0"/>
                <a:ea typeface="ＭＳ Ｐゴシック" pitchFamily="-97" charset="-128"/>
              </a:rPr>
              <a:t>What happened to the previous employee in this position?</a:t>
            </a:r>
            <a:endParaRPr lang="da-DK" sz="1400" dirty="0">
              <a:solidFill>
                <a:schemeClr val="accent1">
                  <a:lumMod val="25000"/>
                </a:schemeClr>
              </a:solidFill>
              <a:latin typeface="Arial" pitchFamily="34" charset="0"/>
              <a:ea typeface="ＭＳ Ｐゴシック" pitchFamily="-97" charset="-128"/>
            </a:endParaRPr>
          </a:p>
        </p:txBody>
      </p:sp>
      <p:sp>
        <p:nvSpPr>
          <p:cNvPr id="34" name="Rektangel 33"/>
          <p:cNvSpPr>
            <a:spLocks noChangeArrowheads="1"/>
          </p:cNvSpPr>
          <p:nvPr/>
        </p:nvSpPr>
        <p:spPr bwMode="auto">
          <a:xfrm>
            <a:off x="1260475" y="3871913"/>
            <a:ext cx="4000500" cy="481012"/>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35" name="Rektangel 34"/>
          <p:cNvSpPr>
            <a:spLocks noChangeArrowheads="1"/>
          </p:cNvSpPr>
          <p:nvPr/>
        </p:nvSpPr>
        <p:spPr bwMode="auto">
          <a:xfrm>
            <a:off x="1231900" y="3309938"/>
            <a:ext cx="4000500" cy="352425"/>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36" name="Rektangel 35"/>
          <p:cNvSpPr>
            <a:spLocks noChangeArrowheads="1"/>
          </p:cNvSpPr>
          <p:nvPr/>
        </p:nvSpPr>
        <p:spPr bwMode="auto">
          <a:xfrm>
            <a:off x="1241425" y="4529138"/>
            <a:ext cx="4000500" cy="352425"/>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37" name="Rektangel 36"/>
          <p:cNvSpPr>
            <a:spLocks noChangeArrowheads="1"/>
          </p:cNvSpPr>
          <p:nvPr/>
        </p:nvSpPr>
        <p:spPr bwMode="auto">
          <a:xfrm>
            <a:off x="1250950" y="5033963"/>
            <a:ext cx="4000500" cy="352425"/>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22542" name="Tekstboks 46"/>
          <p:cNvSpPr txBox="1">
            <a:spLocks noChangeArrowheads="1"/>
          </p:cNvSpPr>
          <p:nvPr/>
        </p:nvSpPr>
        <p:spPr bwMode="auto">
          <a:xfrm>
            <a:off x="1295400" y="3398838"/>
            <a:ext cx="4000500" cy="261610"/>
          </a:xfrm>
          <a:prstGeom prst="rect">
            <a:avLst/>
          </a:prstGeom>
          <a:noFill/>
          <a:ln w="9525">
            <a:noFill/>
            <a:miter lim="800000"/>
            <a:headEnd/>
            <a:tailEnd/>
          </a:ln>
        </p:spPr>
        <p:txBody>
          <a:bodyPr wrap="square">
            <a:spAutoFit/>
          </a:bodyPr>
          <a:lstStyle/>
          <a:p>
            <a:endParaRPr lang="da-DK" sz="1100" dirty="0">
              <a:solidFill>
                <a:schemeClr val="tx2"/>
              </a:solidFill>
            </a:endParaRPr>
          </a:p>
        </p:txBody>
      </p:sp>
      <p:sp>
        <p:nvSpPr>
          <p:cNvPr id="22543" name="Tekstboks 47"/>
          <p:cNvSpPr txBox="1">
            <a:spLocks noChangeArrowheads="1"/>
          </p:cNvSpPr>
          <p:nvPr/>
        </p:nvSpPr>
        <p:spPr bwMode="auto">
          <a:xfrm>
            <a:off x="1343025" y="4592638"/>
            <a:ext cx="4000500" cy="307777"/>
          </a:xfrm>
          <a:prstGeom prst="rect">
            <a:avLst/>
          </a:prstGeom>
          <a:noFill/>
          <a:ln w="9525">
            <a:noFill/>
            <a:miter lim="800000"/>
            <a:headEnd/>
            <a:tailEnd/>
          </a:ln>
        </p:spPr>
        <p:txBody>
          <a:bodyPr>
            <a:spAutoFit/>
          </a:bodyPr>
          <a:lstStyle/>
          <a:p>
            <a:r>
              <a:rPr lang="en-US" sz="1400" dirty="0" smtClean="0">
                <a:solidFill>
                  <a:schemeClr val="accent1">
                    <a:lumMod val="25000"/>
                  </a:schemeClr>
                </a:solidFill>
              </a:rPr>
              <a:t>What are the company’s 5 year projections ?</a:t>
            </a:r>
            <a:endParaRPr lang="da-DK" sz="1100" dirty="0">
              <a:solidFill>
                <a:schemeClr val="accent1">
                  <a:lumMod val="25000"/>
                </a:schemeClr>
              </a:solidFill>
            </a:endParaRPr>
          </a:p>
        </p:txBody>
      </p:sp>
      <p:sp>
        <p:nvSpPr>
          <p:cNvPr id="22544" name="Tekstboks 48"/>
          <p:cNvSpPr txBox="1">
            <a:spLocks noChangeArrowheads="1"/>
          </p:cNvSpPr>
          <p:nvPr/>
        </p:nvSpPr>
        <p:spPr bwMode="auto">
          <a:xfrm>
            <a:off x="1295400" y="3351213"/>
            <a:ext cx="4000500" cy="307777"/>
          </a:xfrm>
          <a:prstGeom prst="rect">
            <a:avLst/>
          </a:prstGeom>
          <a:noFill/>
          <a:ln w="9525">
            <a:noFill/>
            <a:miter lim="800000"/>
            <a:headEnd/>
            <a:tailEnd/>
          </a:ln>
        </p:spPr>
        <p:txBody>
          <a:bodyPr>
            <a:spAutoFit/>
          </a:bodyPr>
          <a:lstStyle/>
          <a:p>
            <a:r>
              <a:rPr lang="da-DK" sz="1400" dirty="0" smtClean="0">
                <a:solidFill>
                  <a:schemeClr val="accent1">
                    <a:lumMod val="25000"/>
                  </a:schemeClr>
                </a:solidFill>
              </a:rPr>
              <a:t>Why did you choose to work here?</a:t>
            </a:r>
            <a:endParaRPr lang="da-DK" sz="1100" dirty="0">
              <a:solidFill>
                <a:schemeClr val="accent1">
                  <a:lumMod val="25000"/>
                </a:schemeClr>
              </a:solidFill>
            </a:endParaRPr>
          </a:p>
        </p:txBody>
      </p:sp>
      <p:sp>
        <p:nvSpPr>
          <p:cNvPr id="22545" name="Tekstboks 49"/>
          <p:cNvSpPr txBox="1">
            <a:spLocks noChangeArrowheads="1"/>
          </p:cNvSpPr>
          <p:nvPr/>
        </p:nvSpPr>
        <p:spPr bwMode="auto">
          <a:xfrm>
            <a:off x="1257300" y="3867150"/>
            <a:ext cx="4000500" cy="523220"/>
          </a:xfrm>
          <a:prstGeom prst="rect">
            <a:avLst/>
          </a:prstGeom>
          <a:noFill/>
          <a:ln w="9525">
            <a:noFill/>
            <a:miter lim="800000"/>
            <a:headEnd/>
            <a:tailEnd/>
          </a:ln>
        </p:spPr>
        <p:txBody>
          <a:bodyPr>
            <a:spAutoFit/>
          </a:bodyPr>
          <a:lstStyle/>
          <a:p>
            <a:pPr algn="ctr"/>
            <a:r>
              <a:rPr lang="en-US" sz="1400" dirty="0" smtClean="0">
                <a:solidFill>
                  <a:schemeClr val="accent1">
                    <a:lumMod val="25000"/>
                  </a:schemeClr>
                </a:solidFill>
              </a:rPr>
              <a:t>What can you tell me about the person to whom I would report?</a:t>
            </a:r>
          </a:p>
        </p:txBody>
      </p:sp>
      <p:sp>
        <p:nvSpPr>
          <p:cNvPr id="22546" name="Tekstboks 50"/>
          <p:cNvSpPr txBox="1">
            <a:spLocks noChangeArrowheads="1"/>
          </p:cNvSpPr>
          <p:nvPr/>
        </p:nvSpPr>
        <p:spPr bwMode="auto">
          <a:xfrm>
            <a:off x="1295400" y="5078413"/>
            <a:ext cx="4000500" cy="307777"/>
          </a:xfrm>
          <a:prstGeom prst="rect">
            <a:avLst/>
          </a:prstGeom>
          <a:noFill/>
          <a:ln w="9525">
            <a:noFill/>
            <a:miter lim="800000"/>
            <a:headEnd/>
            <a:tailEnd/>
          </a:ln>
        </p:spPr>
        <p:txBody>
          <a:bodyPr>
            <a:spAutoFit/>
          </a:bodyPr>
          <a:lstStyle/>
          <a:p>
            <a:r>
              <a:rPr lang="en-US" sz="1400" dirty="0" smtClean="0">
                <a:solidFill>
                  <a:schemeClr val="accent1">
                    <a:lumMod val="25000"/>
                  </a:schemeClr>
                </a:solidFill>
              </a:rPr>
              <a:t>What’s our next step?</a:t>
            </a:r>
            <a:endParaRPr lang="da-DK" sz="1400" dirty="0">
              <a:solidFill>
                <a:schemeClr val="accent1">
                  <a:lumMod val="25000"/>
                </a:schemeClr>
              </a:solidFill>
            </a:endParaRPr>
          </a:p>
        </p:txBody>
      </p:sp>
      <p:grpSp>
        <p:nvGrpSpPr>
          <p:cNvPr id="22549" name="Gruppe 44"/>
          <p:cNvGrpSpPr>
            <a:grpSpLocks/>
          </p:cNvGrpSpPr>
          <p:nvPr/>
        </p:nvGrpSpPr>
        <p:grpSpPr bwMode="auto">
          <a:xfrm>
            <a:off x="5321300" y="2489200"/>
            <a:ext cx="2946400" cy="2946400"/>
            <a:chOff x="5321300" y="2489200"/>
            <a:chExt cx="2946400" cy="2946400"/>
          </a:xfrm>
        </p:grpSpPr>
        <p:sp>
          <p:nvSpPr>
            <p:cNvPr id="41" name="Rektangel 40"/>
            <p:cNvSpPr>
              <a:spLocks noChangeArrowheads="1"/>
            </p:cNvSpPr>
            <p:nvPr/>
          </p:nvSpPr>
          <p:spPr bwMode="auto">
            <a:xfrm>
              <a:off x="5321300" y="2489200"/>
              <a:ext cx="2946400" cy="2946400"/>
            </a:xfrm>
            <a:prstGeom prst="rect">
              <a:avLst/>
            </a:prstGeom>
            <a:gradFill flip="none" rotWithShape="1">
              <a:gsLst>
                <a:gs pos="0">
                  <a:sysClr val="window" lastClr="FFFFFF">
                    <a:lumMod val="65000"/>
                    <a:shade val="30000"/>
                    <a:satMod val="115000"/>
                  </a:sysClr>
                </a:gs>
                <a:gs pos="50000">
                  <a:sysClr val="window" lastClr="FFFFFF">
                    <a:lumMod val="65000"/>
                    <a:shade val="67500"/>
                    <a:satMod val="115000"/>
                  </a:sysClr>
                </a:gs>
                <a:gs pos="100000">
                  <a:srgbClr val="4F81BD">
                    <a:lumMod val="2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pic>
          <p:nvPicPr>
            <p:cNvPr id="22552" name="Billede 42"/>
            <p:cNvPicPr>
              <a:picLocks noChangeAspect="1"/>
            </p:cNvPicPr>
            <p:nvPr/>
          </p:nvPicPr>
          <p:blipFill>
            <a:blip r:embed="rId2"/>
            <a:srcRect/>
            <a:stretch>
              <a:fillRect/>
            </a:stretch>
          </p:blipFill>
          <p:spPr bwMode="auto">
            <a:xfrm>
              <a:off x="5422899" y="2616200"/>
              <a:ext cx="2717801" cy="2654300"/>
            </a:xfrm>
            <a:prstGeom prst="rect">
              <a:avLst/>
            </a:prstGeom>
            <a:noFill/>
            <a:ln w="9525">
              <a:noFill/>
              <a:miter lim="800000"/>
              <a:headEnd/>
              <a:tailEnd/>
            </a:ln>
          </p:spPr>
        </p:pic>
      </p:grpSp>
      <p:sp>
        <p:nvSpPr>
          <p:cNvPr id="43" name="TextBox 42"/>
          <p:cNvSpPr txBox="1"/>
          <p:nvPr/>
        </p:nvSpPr>
        <p:spPr>
          <a:xfrm>
            <a:off x="752475" y="1019174"/>
            <a:ext cx="7086600" cy="1200329"/>
          </a:xfrm>
          <a:prstGeom prst="rect">
            <a:avLst/>
          </a:prstGeom>
          <a:noFill/>
        </p:spPr>
        <p:txBody>
          <a:bodyPr wrap="square" rtlCol="0">
            <a:spAutoFit/>
          </a:bodyPr>
          <a:lstStyle/>
          <a:p>
            <a:r>
              <a:rPr lang="en-US" dirty="0" smtClean="0">
                <a:solidFill>
                  <a:schemeClr val="accent1">
                    <a:lumMod val="25000"/>
                  </a:schemeClr>
                </a:solidFill>
              </a:rPr>
              <a:t>At some point during your interview, the recruiter will ask if you have any questions. ALWAYS ask questions, this shows your interest in the company and the position. Answers to the questions below will provide you with some good information about the company.</a:t>
            </a:r>
            <a:endParaRPr lang="en-US" dirty="0">
              <a:solidFill>
                <a:schemeClr val="accent1">
                  <a:lumMod val="2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100000">
              <a:srgbClr val="000000"/>
            </a:gs>
          </a:gsLst>
          <a:lin ang="16200000" scaled="1"/>
          <a:tileRect/>
        </a:gradFill>
        <a:effectLst/>
      </p:bgPr>
    </p:bg>
    <p:spTree>
      <p:nvGrpSpPr>
        <p:cNvPr id="1" name=""/>
        <p:cNvGrpSpPr/>
        <p:nvPr/>
      </p:nvGrpSpPr>
      <p:grpSpPr>
        <a:xfrm>
          <a:off x="0" y="0"/>
          <a:ext cx="0" cy="0"/>
          <a:chOff x="0" y="0"/>
          <a:chExt cx="0" cy="0"/>
        </a:xfrm>
      </p:grpSpPr>
      <p:sp>
        <p:nvSpPr>
          <p:cNvPr id="26626" name="Rectangle 4"/>
          <p:cNvSpPr>
            <a:spLocks noChangeArrowheads="1"/>
          </p:cNvSpPr>
          <p:nvPr/>
        </p:nvSpPr>
        <p:spPr bwMode="gray">
          <a:xfrm>
            <a:off x="712787" y="2460625"/>
            <a:ext cx="8135937" cy="1997075"/>
          </a:xfrm>
          <a:prstGeom prst="rect">
            <a:avLst/>
          </a:prstGeom>
          <a:noFill/>
          <a:ln w="9525">
            <a:noFill/>
            <a:miter lim="800000"/>
            <a:headEnd/>
            <a:tailEnd/>
          </a:ln>
        </p:spPr>
        <p:txBody>
          <a:bodyPr lIns="0" tIns="0" rIns="0" bIns="0" anchor="ctr"/>
          <a:lstStyle/>
          <a:p>
            <a:pPr defTabSz="801688"/>
            <a:r>
              <a:rPr lang="en-US" sz="2400" dirty="0" smtClean="0">
                <a:solidFill>
                  <a:schemeClr val="tx2"/>
                </a:solidFill>
              </a:rPr>
              <a:t>You’ve made it through the interview process and have received a job offer. Congratulations! But are you sure this position is the right one for you? </a:t>
            </a:r>
          </a:p>
          <a:p>
            <a:pPr defTabSz="801688"/>
            <a:endParaRPr lang="en-US" sz="2400" dirty="0" smtClean="0">
              <a:solidFill>
                <a:schemeClr val="tx2"/>
              </a:solidFill>
            </a:endParaRPr>
          </a:p>
          <a:p>
            <a:pPr defTabSz="801688"/>
            <a:r>
              <a:rPr lang="en-US" sz="2400" dirty="0" smtClean="0">
                <a:solidFill>
                  <a:schemeClr val="tx2"/>
                </a:solidFill>
              </a:rPr>
              <a:t>Carefully consider the following information prior to accepting your job offer:</a:t>
            </a:r>
            <a:endParaRPr lang="en-US" sz="2400" dirty="0">
              <a:solidFill>
                <a:schemeClr val="tx2"/>
              </a:solidFill>
            </a:endParaRPr>
          </a:p>
          <a:p>
            <a:pPr defTabSz="801688"/>
            <a:endParaRPr lang="en-US" sz="2000" dirty="0">
              <a:solidFill>
                <a:schemeClr val="tx2"/>
              </a:solidFill>
            </a:endParaRPr>
          </a:p>
        </p:txBody>
      </p:sp>
      <p:sp>
        <p:nvSpPr>
          <p:cNvPr id="26627" name="Rectangle 5"/>
          <p:cNvSpPr txBox="1">
            <a:spLocks noChangeArrowheads="1"/>
          </p:cNvSpPr>
          <p:nvPr/>
        </p:nvSpPr>
        <p:spPr bwMode="gray">
          <a:xfrm>
            <a:off x="560388" y="674688"/>
            <a:ext cx="2673350" cy="600075"/>
          </a:xfrm>
          <a:prstGeom prst="rect">
            <a:avLst/>
          </a:prstGeom>
          <a:noFill/>
          <a:ln w="9525">
            <a:noFill/>
            <a:miter lim="800000"/>
            <a:headEnd/>
            <a:tailEnd/>
          </a:ln>
        </p:spPr>
        <p:txBody>
          <a:bodyPr lIns="0" rIns="0" anchor="ctr"/>
          <a:lstStyle/>
          <a:p>
            <a:pPr defTabSz="914400" eaLnBrk="0" hangingPunct="0">
              <a:lnSpc>
                <a:spcPct val="95000"/>
              </a:lnSpc>
            </a:pPr>
            <a:r>
              <a:rPr lang="en-US" sz="3000" b="1" dirty="0" smtClean="0">
                <a:solidFill>
                  <a:schemeClr val="tx2"/>
                </a:solidFill>
              </a:rPr>
              <a:t>Job Offer</a:t>
            </a:r>
            <a:endParaRPr lang="en-US" sz="3000" b="1" dirty="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100000">
              <a:srgbClr val="000000"/>
            </a:gs>
          </a:gsLst>
          <a:lin ang="16200000" scaled="1"/>
          <a:tileRect/>
        </a:gradFill>
        <a:effectLst/>
      </p:bgPr>
    </p:bg>
    <p:spTree>
      <p:nvGrpSpPr>
        <p:cNvPr id="1" name=""/>
        <p:cNvGrpSpPr/>
        <p:nvPr/>
      </p:nvGrpSpPr>
      <p:grpSpPr>
        <a:xfrm>
          <a:off x="0" y="0"/>
          <a:ext cx="0" cy="0"/>
          <a:chOff x="0" y="0"/>
          <a:chExt cx="0" cy="0"/>
        </a:xfrm>
      </p:grpSpPr>
      <p:grpSp>
        <p:nvGrpSpPr>
          <p:cNvPr id="2" name="Gruppe 29"/>
          <p:cNvGrpSpPr>
            <a:grpSpLocks/>
          </p:cNvGrpSpPr>
          <p:nvPr/>
        </p:nvGrpSpPr>
        <p:grpSpPr bwMode="auto">
          <a:xfrm>
            <a:off x="696912" y="1833563"/>
            <a:ext cx="7566049" cy="4519613"/>
            <a:chOff x="699762" y="1900238"/>
            <a:chExt cx="5303352" cy="3883026"/>
          </a:xfrm>
        </p:grpSpPr>
        <p:sp>
          <p:nvSpPr>
            <p:cNvPr id="33" name="Rektangel 32"/>
            <p:cNvSpPr>
              <a:spLocks noChangeArrowheads="1"/>
            </p:cNvSpPr>
            <p:nvPr/>
          </p:nvSpPr>
          <p:spPr bwMode="auto">
            <a:xfrm>
              <a:off x="3351213" y="1900238"/>
              <a:ext cx="2441575" cy="242887"/>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endParaRPr lang="da-DK" noProof="1">
                <a:solidFill>
                  <a:srgbClr val="FFFFFF"/>
                </a:solidFill>
                <a:latin typeface="Arial" pitchFamily="34" charset="0"/>
              </a:endParaRPr>
            </a:p>
          </p:txBody>
        </p:sp>
        <p:sp>
          <p:nvSpPr>
            <p:cNvPr id="52" name="Rektangel 51"/>
            <p:cNvSpPr>
              <a:spLocks noChangeArrowheads="1"/>
            </p:cNvSpPr>
            <p:nvPr/>
          </p:nvSpPr>
          <p:spPr bwMode="auto">
            <a:xfrm>
              <a:off x="3357891" y="2193925"/>
              <a:ext cx="2433637" cy="3589339"/>
            </a:xfrm>
            <a:prstGeom prst="rect">
              <a:avLst/>
            </a:prstGeom>
            <a:gradFill rotWithShape="1">
              <a:gsLst>
                <a:gs pos="0">
                  <a:srgbClr val="E6E6E6"/>
                </a:gs>
                <a:gs pos="49001">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marL="342900" indent="-342900">
                <a:buFont typeface="Wingdings" pitchFamily="2" charset="2"/>
                <a:buChar char="q"/>
                <a:defRPr/>
              </a:pPr>
              <a:r>
                <a:rPr lang="da-DK" sz="1400" dirty="0" smtClean="0">
                  <a:solidFill>
                    <a:schemeClr val="accent1">
                      <a:lumMod val="25000"/>
                    </a:schemeClr>
                  </a:solidFill>
                  <a:latin typeface="Arial" pitchFamily="34" charset="0"/>
                  <a:ea typeface="ＭＳ Ｐゴシック" pitchFamily="-97" charset="-128"/>
                </a:rPr>
                <a:t>Has the company experienced growth in the past five years?</a:t>
              </a:r>
            </a:p>
            <a:p>
              <a:pPr marL="342900" indent="-342900">
                <a:buFont typeface="Wingdings" pitchFamily="2" charset="2"/>
                <a:buChar char="q"/>
                <a:defRPr/>
              </a:pPr>
              <a:r>
                <a:rPr lang="da-DK" sz="1400" dirty="0" smtClean="0">
                  <a:solidFill>
                    <a:schemeClr val="accent1">
                      <a:lumMod val="25000"/>
                    </a:schemeClr>
                  </a:solidFill>
                  <a:latin typeface="Arial" pitchFamily="34" charset="0"/>
                  <a:ea typeface="ＭＳ Ｐゴシック" pitchFamily="-97" charset="-128"/>
                </a:rPr>
                <a:t>What is the current financial condition of the company?</a:t>
              </a:r>
            </a:p>
            <a:p>
              <a:pPr marL="342900" indent="-342900">
                <a:buFont typeface="Wingdings" pitchFamily="2" charset="2"/>
                <a:buChar char="q"/>
                <a:defRPr/>
              </a:pPr>
              <a:r>
                <a:rPr lang="da-DK" sz="1400" dirty="0" smtClean="0">
                  <a:solidFill>
                    <a:schemeClr val="accent1">
                      <a:lumMod val="25000"/>
                    </a:schemeClr>
                  </a:solidFill>
                  <a:latin typeface="Arial" pitchFamily="34" charset="0"/>
                  <a:ea typeface="ＭＳ Ｐゴシック" pitchFamily="-97" charset="-128"/>
                </a:rPr>
                <a:t>How long has the company been in business?</a:t>
              </a:r>
            </a:p>
            <a:p>
              <a:pPr marL="342900" indent="-342900">
                <a:buFont typeface="Wingdings" pitchFamily="2" charset="2"/>
                <a:buChar char="q"/>
                <a:defRPr/>
              </a:pPr>
              <a:r>
                <a:rPr lang="da-DK" sz="1400" dirty="0" smtClean="0">
                  <a:solidFill>
                    <a:schemeClr val="accent1">
                      <a:lumMod val="25000"/>
                    </a:schemeClr>
                  </a:solidFill>
                  <a:latin typeface="Arial" pitchFamily="34" charset="0"/>
                  <a:ea typeface="ＭＳ Ｐゴシック" pitchFamily="-97" charset="-128"/>
                </a:rPr>
                <a:t>What is size of the company?</a:t>
              </a:r>
            </a:p>
            <a:p>
              <a:pPr marL="342900" indent="-342900">
                <a:buFont typeface="Wingdings" pitchFamily="2" charset="2"/>
                <a:buChar char="q"/>
                <a:defRPr/>
              </a:pPr>
              <a:r>
                <a:rPr lang="da-DK" sz="1400" dirty="0" smtClean="0">
                  <a:solidFill>
                    <a:schemeClr val="accent1">
                      <a:lumMod val="25000"/>
                    </a:schemeClr>
                  </a:solidFill>
                  <a:latin typeface="Arial" pitchFamily="34" charset="0"/>
                  <a:ea typeface="ＭＳ Ｐゴシック" pitchFamily="-97" charset="-128"/>
                </a:rPr>
                <a:t>Where will you be located? Would this be an easy commute?</a:t>
              </a:r>
            </a:p>
            <a:p>
              <a:pPr marL="342900" indent="-342900">
                <a:buFont typeface="Wingdings" pitchFamily="2" charset="2"/>
                <a:buChar char="q"/>
                <a:defRPr/>
              </a:pPr>
              <a:r>
                <a:rPr lang="da-DK" sz="1400" dirty="0" smtClean="0">
                  <a:solidFill>
                    <a:schemeClr val="accent1">
                      <a:lumMod val="25000"/>
                    </a:schemeClr>
                  </a:solidFill>
                  <a:latin typeface="Arial" pitchFamily="34" charset="0"/>
                  <a:ea typeface="ＭＳ Ｐゴシック" pitchFamily="-97" charset="-128"/>
                </a:rPr>
                <a:t>Does the business activity match your own interests and beliefs? If not, you may not be enthusiastic about what you do.</a:t>
              </a:r>
            </a:p>
            <a:p>
              <a:pPr marL="342900" indent="-342900">
                <a:buFont typeface="Wingdings" pitchFamily="2" charset="2"/>
                <a:buChar char="q"/>
                <a:defRPr/>
              </a:pPr>
              <a:endParaRPr lang="da-DK" sz="1400" dirty="0" smtClean="0">
                <a:solidFill>
                  <a:schemeClr val="accent1">
                    <a:lumMod val="25000"/>
                  </a:schemeClr>
                </a:solidFill>
                <a:latin typeface="Arial" pitchFamily="34" charset="0"/>
                <a:ea typeface="ＭＳ Ｐゴシック" pitchFamily="-97" charset="-128"/>
              </a:endParaRPr>
            </a:p>
            <a:p>
              <a:pPr marL="342900" indent="-342900">
                <a:buFont typeface="Wingdings" pitchFamily="2" charset="2"/>
                <a:buChar char="q"/>
                <a:defRPr/>
              </a:pPr>
              <a:endParaRPr lang="da-DK" sz="1400" dirty="0" smtClean="0">
                <a:solidFill>
                  <a:schemeClr val="accent1">
                    <a:lumMod val="25000"/>
                  </a:schemeClr>
                </a:solidFill>
                <a:latin typeface="Arial" pitchFamily="34" charset="0"/>
                <a:ea typeface="ＭＳ Ｐゴシック" pitchFamily="-97" charset="-128"/>
              </a:endParaRPr>
            </a:p>
            <a:p>
              <a:pPr marL="342900" indent="-342900">
                <a:defRPr/>
              </a:pPr>
              <a:endParaRPr lang="da-DK" sz="1400" dirty="0" smtClean="0">
                <a:solidFill>
                  <a:schemeClr val="accent1">
                    <a:lumMod val="25000"/>
                  </a:schemeClr>
                </a:solidFill>
                <a:latin typeface="Arial" pitchFamily="34" charset="0"/>
                <a:ea typeface="ＭＳ Ｐゴシック" pitchFamily="-97" charset="-128"/>
              </a:endParaRPr>
            </a:p>
          </p:txBody>
        </p:sp>
        <p:sp>
          <p:nvSpPr>
            <p:cNvPr id="26633" name="Tekstboks 68"/>
            <p:cNvSpPr txBox="1">
              <a:spLocks noChangeArrowheads="1"/>
            </p:cNvSpPr>
            <p:nvPr/>
          </p:nvSpPr>
          <p:spPr bwMode="auto">
            <a:xfrm>
              <a:off x="4066364" y="3383314"/>
              <a:ext cx="1936750" cy="224762"/>
            </a:xfrm>
            <a:prstGeom prst="rect">
              <a:avLst/>
            </a:prstGeom>
            <a:noFill/>
            <a:ln w="9525">
              <a:noFill/>
              <a:miter lim="800000"/>
              <a:headEnd/>
              <a:tailEnd/>
            </a:ln>
          </p:spPr>
          <p:txBody>
            <a:bodyPr>
              <a:spAutoFit/>
            </a:bodyPr>
            <a:lstStyle/>
            <a:p>
              <a:pPr algn="just"/>
              <a:endParaRPr lang="da-DK" sz="1100" dirty="0"/>
            </a:p>
          </p:txBody>
        </p:sp>
        <p:sp>
          <p:nvSpPr>
            <p:cNvPr id="26634" name="Rectangle 5"/>
            <p:cNvSpPr txBox="1">
              <a:spLocks noChangeArrowheads="1"/>
            </p:cNvSpPr>
            <p:nvPr/>
          </p:nvSpPr>
          <p:spPr bwMode="gray">
            <a:xfrm>
              <a:off x="3429000" y="1952625"/>
              <a:ext cx="1835150" cy="153988"/>
            </a:xfrm>
            <a:prstGeom prst="rect">
              <a:avLst/>
            </a:prstGeom>
            <a:noFill/>
            <a:ln w="9525">
              <a:noFill/>
              <a:miter lim="800000"/>
              <a:headEnd/>
              <a:tailEnd/>
            </a:ln>
          </p:spPr>
          <p:txBody>
            <a:bodyPr lIns="0" rIns="0" anchor="ctr"/>
            <a:lstStyle/>
            <a:p>
              <a:pPr defTabSz="914400" eaLnBrk="0" hangingPunct="0">
                <a:lnSpc>
                  <a:spcPct val="95000"/>
                </a:lnSpc>
              </a:pPr>
              <a:r>
                <a:rPr lang="en-US" sz="1400" b="1" dirty="0" smtClean="0">
                  <a:solidFill>
                    <a:schemeClr val="tx2"/>
                  </a:solidFill>
                </a:rPr>
                <a:t>Factors to consider</a:t>
              </a:r>
              <a:endParaRPr lang="en-US" sz="1200" b="1" dirty="0">
                <a:solidFill>
                  <a:schemeClr val="tx2"/>
                </a:solidFill>
              </a:endParaRPr>
            </a:p>
          </p:txBody>
        </p:sp>
        <p:sp>
          <p:nvSpPr>
            <p:cNvPr id="64" name="Rektangel 63"/>
            <p:cNvSpPr>
              <a:spLocks noChangeArrowheads="1"/>
            </p:cNvSpPr>
            <p:nvPr/>
          </p:nvSpPr>
          <p:spPr bwMode="auto">
            <a:xfrm>
              <a:off x="699762" y="1908175"/>
              <a:ext cx="2439987" cy="242888"/>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endParaRPr lang="da-DK" noProof="1">
                <a:solidFill>
                  <a:schemeClr val="tx2"/>
                </a:solidFill>
                <a:latin typeface="Arial" pitchFamily="34" charset="0"/>
              </a:endParaRPr>
            </a:p>
          </p:txBody>
        </p:sp>
        <p:sp>
          <p:nvSpPr>
            <p:cNvPr id="65" name="Rektangel 64"/>
            <p:cNvSpPr>
              <a:spLocks noChangeArrowheads="1"/>
            </p:cNvSpPr>
            <p:nvPr/>
          </p:nvSpPr>
          <p:spPr bwMode="auto">
            <a:xfrm>
              <a:off x="706438" y="2192338"/>
              <a:ext cx="2432050" cy="3590925"/>
            </a:xfrm>
            <a:prstGeom prst="rect">
              <a:avLst/>
            </a:prstGeom>
            <a:gradFill rotWithShape="1">
              <a:gsLst>
                <a:gs pos="0">
                  <a:srgbClr val="E6E6E6"/>
                </a:gs>
                <a:gs pos="41000">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26638" name="Rectangle 5"/>
            <p:cNvSpPr txBox="1">
              <a:spLocks noChangeArrowheads="1"/>
            </p:cNvSpPr>
            <p:nvPr/>
          </p:nvSpPr>
          <p:spPr bwMode="gray">
            <a:xfrm>
              <a:off x="766763" y="1952625"/>
              <a:ext cx="1833562" cy="153988"/>
            </a:xfrm>
            <a:prstGeom prst="rect">
              <a:avLst/>
            </a:prstGeom>
            <a:noFill/>
            <a:ln w="9525">
              <a:noFill/>
              <a:miter lim="800000"/>
              <a:headEnd/>
              <a:tailEnd/>
            </a:ln>
          </p:spPr>
          <p:txBody>
            <a:bodyPr lIns="0" rIns="0" anchor="ctr"/>
            <a:lstStyle/>
            <a:p>
              <a:pPr defTabSz="914400" eaLnBrk="0" hangingPunct="0">
                <a:lnSpc>
                  <a:spcPct val="95000"/>
                </a:lnSpc>
              </a:pPr>
              <a:r>
                <a:rPr lang="en-US" sz="1400" b="1" dirty="0" smtClean="0">
                  <a:solidFill>
                    <a:schemeClr val="tx2"/>
                  </a:solidFill>
                </a:rPr>
                <a:t>The Company</a:t>
              </a:r>
              <a:endParaRPr lang="en-US" sz="1200" b="1" dirty="0">
                <a:solidFill>
                  <a:schemeClr val="tx2"/>
                </a:solidFill>
              </a:endParaRPr>
            </a:p>
          </p:txBody>
        </p:sp>
        <p:sp>
          <p:nvSpPr>
            <p:cNvPr id="26643" name="Tekstboks 35"/>
            <p:cNvSpPr txBox="1">
              <a:spLocks noChangeArrowheads="1"/>
            </p:cNvSpPr>
            <p:nvPr/>
          </p:nvSpPr>
          <p:spPr bwMode="auto">
            <a:xfrm>
              <a:off x="738708" y="2327789"/>
              <a:ext cx="2363467" cy="3040902"/>
            </a:xfrm>
            <a:prstGeom prst="rect">
              <a:avLst/>
            </a:prstGeom>
            <a:noFill/>
            <a:ln w="9525">
              <a:noFill/>
              <a:miter lim="800000"/>
              <a:headEnd/>
              <a:tailEnd/>
            </a:ln>
          </p:spPr>
          <p:txBody>
            <a:bodyPr wrap="square">
              <a:spAutoFit/>
            </a:bodyPr>
            <a:lstStyle/>
            <a:p>
              <a:pPr marL="228600" indent="-228600"/>
              <a:r>
                <a:rPr lang="da-DK" sz="1600" dirty="0" smtClean="0">
                  <a:solidFill>
                    <a:srgbClr val="171717"/>
                  </a:solidFill>
                </a:rPr>
                <a:t>    Prior to your interview, you should have researched the company. If not, this is the time to make sure this is a good place for you to work.</a:t>
              </a:r>
            </a:p>
            <a:p>
              <a:pPr marL="228600" indent="-228600"/>
              <a:endParaRPr lang="da-DK" sz="1600" dirty="0" smtClean="0">
                <a:solidFill>
                  <a:srgbClr val="171717"/>
                </a:solidFill>
              </a:endParaRPr>
            </a:p>
            <a:p>
              <a:pPr marL="228600" indent="-228600"/>
              <a:r>
                <a:rPr lang="da-DK" sz="1600" dirty="0" smtClean="0">
                  <a:solidFill>
                    <a:srgbClr val="171717"/>
                  </a:solidFill>
                </a:rPr>
                <a:t>    Search for information on the internet, including a thorough evaluation of the company’s web site. Inquire at the Chamber of Commerce.  And, if this is a company you’re unfamiliar with, always check with the Better Business Bureau. </a:t>
              </a:r>
              <a:endParaRPr lang="da-DK" sz="1600" dirty="0">
                <a:solidFill>
                  <a:srgbClr val="171717"/>
                </a:solidFill>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100000">
              <a:srgbClr val="000000"/>
            </a:gs>
          </a:gsLst>
          <a:lin ang="16200000" scaled="1"/>
          <a:tileRect/>
        </a:gradFill>
        <a:effectLst/>
      </p:bgPr>
    </p:bg>
    <p:spTree>
      <p:nvGrpSpPr>
        <p:cNvPr id="1" name=""/>
        <p:cNvGrpSpPr/>
        <p:nvPr/>
      </p:nvGrpSpPr>
      <p:grpSpPr>
        <a:xfrm>
          <a:off x="0" y="0"/>
          <a:ext cx="0" cy="0"/>
          <a:chOff x="0" y="0"/>
          <a:chExt cx="0" cy="0"/>
        </a:xfrm>
      </p:grpSpPr>
      <p:grpSp>
        <p:nvGrpSpPr>
          <p:cNvPr id="2" name="Gruppe 29"/>
          <p:cNvGrpSpPr>
            <a:grpSpLocks/>
          </p:cNvGrpSpPr>
          <p:nvPr/>
        </p:nvGrpSpPr>
        <p:grpSpPr bwMode="auto">
          <a:xfrm>
            <a:off x="696912" y="1347788"/>
            <a:ext cx="7566049" cy="4529517"/>
            <a:chOff x="699762" y="1900238"/>
            <a:chExt cx="5303352" cy="3891535"/>
          </a:xfrm>
        </p:grpSpPr>
        <p:sp>
          <p:nvSpPr>
            <p:cNvPr id="33" name="Rektangel 32"/>
            <p:cNvSpPr>
              <a:spLocks noChangeArrowheads="1"/>
            </p:cNvSpPr>
            <p:nvPr/>
          </p:nvSpPr>
          <p:spPr bwMode="auto">
            <a:xfrm>
              <a:off x="3351213" y="1900238"/>
              <a:ext cx="2441575" cy="242887"/>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endParaRPr lang="da-DK" noProof="1">
                <a:solidFill>
                  <a:srgbClr val="FFFFFF"/>
                </a:solidFill>
                <a:latin typeface="Arial" pitchFamily="34" charset="0"/>
              </a:endParaRPr>
            </a:p>
          </p:txBody>
        </p:sp>
        <p:sp>
          <p:nvSpPr>
            <p:cNvPr id="52" name="Rektangel 51"/>
            <p:cNvSpPr>
              <a:spLocks noChangeArrowheads="1"/>
            </p:cNvSpPr>
            <p:nvPr/>
          </p:nvSpPr>
          <p:spPr bwMode="auto">
            <a:xfrm>
              <a:off x="3357891" y="2193925"/>
              <a:ext cx="2433637" cy="3589339"/>
            </a:xfrm>
            <a:prstGeom prst="rect">
              <a:avLst/>
            </a:prstGeom>
            <a:gradFill rotWithShape="1">
              <a:gsLst>
                <a:gs pos="0">
                  <a:srgbClr val="E6E6E6"/>
                </a:gs>
                <a:gs pos="49001">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marL="342900" indent="-342900">
                <a:buFont typeface="Wingdings" pitchFamily="2" charset="2"/>
                <a:buChar char="q"/>
                <a:defRPr/>
              </a:pPr>
              <a:r>
                <a:rPr lang="da-DK" sz="1400" dirty="0" smtClean="0">
                  <a:solidFill>
                    <a:schemeClr val="accent1">
                      <a:lumMod val="25000"/>
                    </a:schemeClr>
                  </a:solidFill>
                  <a:latin typeface="Arial" pitchFamily="34" charset="0"/>
                  <a:ea typeface="ＭＳ Ｐゴシック" pitchFamily="-97" charset="-128"/>
                </a:rPr>
                <a:t>Location of the position. If you must move, thoroughly research the city including the cost of living, housing, and entertainment. </a:t>
              </a:r>
            </a:p>
            <a:p>
              <a:pPr marL="342900" indent="-342900">
                <a:buFont typeface="Wingdings" pitchFamily="2" charset="2"/>
                <a:buChar char="q"/>
                <a:defRPr/>
              </a:pPr>
              <a:r>
                <a:rPr lang="da-DK" sz="1400" dirty="0" smtClean="0">
                  <a:solidFill>
                    <a:schemeClr val="accent1">
                      <a:lumMod val="25000"/>
                    </a:schemeClr>
                  </a:solidFill>
                  <a:latin typeface="Arial" pitchFamily="34" charset="0"/>
                  <a:ea typeface="ＭＳ Ｐゴシック" pitchFamily="-97" charset="-128"/>
                </a:rPr>
                <a:t>Does the job match your interests and skills?</a:t>
              </a:r>
            </a:p>
            <a:p>
              <a:pPr marL="342900" indent="-342900">
                <a:buFont typeface="Wingdings" pitchFamily="2" charset="2"/>
                <a:buChar char="q"/>
                <a:defRPr/>
              </a:pPr>
              <a:r>
                <a:rPr lang="da-DK" sz="1400" dirty="0" smtClean="0">
                  <a:solidFill>
                    <a:schemeClr val="accent1">
                      <a:lumMod val="25000"/>
                    </a:schemeClr>
                  </a:solidFill>
                  <a:latin typeface="Arial" pitchFamily="34" charset="0"/>
                  <a:ea typeface="ＭＳ Ｐゴシック" pitchFamily="-97" charset="-128"/>
                </a:rPr>
                <a:t>What are your hours? Will there be overtime? If so, will it be paid or will you receive comp time? Will you be required to work weekends?</a:t>
              </a:r>
            </a:p>
            <a:p>
              <a:pPr marL="342900" indent="-342900">
                <a:buFont typeface="Wingdings" pitchFamily="2" charset="2"/>
                <a:buChar char="q"/>
                <a:defRPr/>
              </a:pPr>
              <a:r>
                <a:rPr lang="da-DK" sz="1400" dirty="0" smtClean="0">
                  <a:solidFill>
                    <a:schemeClr val="accent1">
                      <a:lumMod val="25000"/>
                    </a:schemeClr>
                  </a:solidFill>
                  <a:latin typeface="Arial" pitchFamily="34" charset="0"/>
                  <a:ea typeface="ＭＳ Ｐゴシック" pitchFamily="-97" charset="-128"/>
                </a:rPr>
                <a:t>What is the average length of employment for this position?</a:t>
              </a:r>
            </a:p>
            <a:p>
              <a:pPr marL="342900" indent="-342900">
                <a:buFont typeface="Wingdings" pitchFamily="2" charset="2"/>
                <a:buChar char="q"/>
                <a:defRPr/>
              </a:pPr>
              <a:endParaRPr lang="da-DK" sz="1400" dirty="0" smtClean="0">
                <a:solidFill>
                  <a:schemeClr val="accent1">
                    <a:lumMod val="25000"/>
                  </a:schemeClr>
                </a:solidFill>
                <a:latin typeface="Arial" pitchFamily="34" charset="0"/>
                <a:ea typeface="ＭＳ Ｐゴシック" pitchFamily="-97" charset="-128"/>
              </a:endParaRPr>
            </a:p>
            <a:p>
              <a:pPr marL="342900" indent="-342900">
                <a:buFont typeface="Wingdings" pitchFamily="2" charset="2"/>
                <a:buChar char="q"/>
                <a:defRPr/>
              </a:pPr>
              <a:endParaRPr lang="da-DK" sz="1400" dirty="0" smtClean="0">
                <a:solidFill>
                  <a:schemeClr val="accent1">
                    <a:lumMod val="25000"/>
                  </a:schemeClr>
                </a:solidFill>
                <a:latin typeface="Arial" pitchFamily="34" charset="0"/>
                <a:ea typeface="ＭＳ Ｐゴシック" pitchFamily="-97" charset="-128"/>
              </a:endParaRPr>
            </a:p>
            <a:p>
              <a:pPr marL="342900" indent="-342900">
                <a:buFont typeface="Wingdings" pitchFamily="2" charset="2"/>
                <a:buChar char="q"/>
                <a:defRPr/>
              </a:pPr>
              <a:endParaRPr lang="da-DK" sz="1400" dirty="0" smtClean="0">
                <a:solidFill>
                  <a:schemeClr val="accent1">
                    <a:lumMod val="25000"/>
                  </a:schemeClr>
                </a:solidFill>
                <a:latin typeface="Arial" pitchFamily="34" charset="0"/>
                <a:ea typeface="ＭＳ Ｐゴシック" pitchFamily="-97" charset="-128"/>
              </a:endParaRPr>
            </a:p>
            <a:p>
              <a:pPr marL="342900" indent="-342900">
                <a:buFont typeface="Wingdings" pitchFamily="2" charset="2"/>
                <a:buChar char="q"/>
                <a:defRPr/>
              </a:pPr>
              <a:endParaRPr lang="da-DK" sz="1400" dirty="0" smtClean="0">
                <a:solidFill>
                  <a:schemeClr val="accent1">
                    <a:lumMod val="25000"/>
                  </a:schemeClr>
                </a:solidFill>
                <a:latin typeface="Arial" pitchFamily="34" charset="0"/>
                <a:ea typeface="ＭＳ Ｐゴシック" pitchFamily="-97" charset="-128"/>
              </a:endParaRPr>
            </a:p>
            <a:p>
              <a:pPr marL="342900" indent="-342900">
                <a:defRPr/>
              </a:pPr>
              <a:endParaRPr lang="da-DK" sz="1400" dirty="0" smtClean="0">
                <a:solidFill>
                  <a:schemeClr val="accent1">
                    <a:lumMod val="25000"/>
                  </a:schemeClr>
                </a:solidFill>
                <a:latin typeface="Arial" pitchFamily="34" charset="0"/>
                <a:ea typeface="ＭＳ Ｐゴシック" pitchFamily="-97" charset="-128"/>
              </a:endParaRPr>
            </a:p>
            <a:p>
              <a:pPr marL="342900" indent="-342900">
                <a:defRPr/>
              </a:pPr>
              <a:endParaRPr lang="da-DK" sz="1400" dirty="0" smtClean="0">
                <a:solidFill>
                  <a:schemeClr val="accent1">
                    <a:lumMod val="25000"/>
                  </a:schemeClr>
                </a:solidFill>
                <a:latin typeface="Arial" pitchFamily="34" charset="0"/>
                <a:ea typeface="ＭＳ Ｐゴシック" pitchFamily="-97" charset="-128"/>
              </a:endParaRPr>
            </a:p>
          </p:txBody>
        </p:sp>
        <p:sp>
          <p:nvSpPr>
            <p:cNvPr id="26633" name="Tekstboks 68"/>
            <p:cNvSpPr txBox="1">
              <a:spLocks noChangeArrowheads="1"/>
            </p:cNvSpPr>
            <p:nvPr/>
          </p:nvSpPr>
          <p:spPr bwMode="auto">
            <a:xfrm>
              <a:off x="4066364" y="3383314"/>
              <a:ext cx="1936750" cy="224762"/>
            </a:xfrm>
            <a:prstGeom prst="rect">
              <a:avLst/>
            </a:prstGeom>
            <a:noFill/>
            <a:ln w="9525">
              <a:noFill/>
              <a:miter lim="800000"/>
              <a:headEnd/>
              <a:tailEnd/>
            </a:ln>
          </p:spPr>
          <p:txBody>
            <a:bodyPr>
              <a:spAutoFit/>
            </a:bodyPr>
            <a:lstStyle/>
            <a:p>
              <a:pPr algn="just"/>
              <a:endParaRPr lang="da-DK" sz="1100" dirty="0"/>
            </a:p>
          </p:txBody>
        </p:sp>
        <p:sp>
          <p:nvSpPr>
            <p:cNvPr id="26634" name="Rectangle 5"/>
            <p:cNvSpPr txBox="1">
              <a:spLocks noChangeArrowheads="1"/>
            </p:cNvSpPr>
            <p:nvPr/>
          </p:nvSpPr>
          <p:spPr bwMode="gray">
            <a:xfrm>
              <a:off x="3429000" y="1952625"/>
              <a:ext cx="1835150" cy="153988"/>
            </a:xfrm>
            <a:prstGeom prst="rect">
              <a:avLst/>
            </a:prstGeom>
            <a:noFill/>
            <a:ln w="9525">
              <a:noFill/>
              <a:miter lim="800000"/>
              <a:headEnd/>
              <a:tailEnd/>
            </a:ln>
          </p:spPr>
          <p:txBody>
            <a:bodyPr lIns="0" rIns="0" anchor="ctr"/>
            <a:lstStyle/>
            <a:p>
              <a:pPr defTabSz="914400" eaLnBrk="0" hangingPunct="0">
                <a:lnSpc>
                  <a:spcPct val="95000"/>
                </a:lnSpc>
              </a:pPr>
              <a:r>
                <a:rPr lang="en-US" sz="1400" b="1" dirty="0" smtClean="0">
                  <a:solidFill>
                    <a:schemeClr val="tx2"/>
                  </a:solidFill>
                </a:rPr>
                <a:t>Factors to Consider</a:t>
              </a:r>
              <a:r>
                <a:rPr lang="en-US" sz="1200" b="1" dirty="0" smtClean="0">
                  <a:solidFill>
                    <a:schemeClr val="tx2"/>
                  </a:solidFill>
                </a:rPr>
                <a:t> </a:t>
              </a:r>
              <a:endParaRPr lang="en-US" sz="1200" b="1" dirty="0">
                <a:solidFill>
                  <a:schemeClr val="tx2"/>
                </a:solidFill>
              </a:endParaRPr>
            </a:p>
          </p:txBody>
        </p:sp>
        <p:sp>
          <p:nvSpPr>
            <p:cNvPr id="64" name="Rektangel 63"/>
            <p:cNvSpPr>
              <a:spLocks noChangeArrowheads="1"/>
            </p:cNvSpPr>
            <p:nvPr/>
          </p:nvSpPr>
          <p:spPr bwMode="auto">
            <a:xfrm>
              <a:off x="699762" y="1908175"/>
              <a:ext cx="2439987" cy="242888"/>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endParaRPr lang="da-DK" noProof="1">
                <a:solidFill>
                  <a:schemeClr val="tx2"/>
                </a:solidFill>
                <a:latin typeface="Arial" pitchFamily="34" charset="0"/>
              </a:endParaRPr>
            </a:p>
          </p:txBody>
        </p:sp>
        <p:sp>
          <p:nvSpPr>
            <p:cNvPr id="65" name="Rektangel 64"/>
            <p:cNvSpPr>
              <a:spLocks noChangeArrowheads="1"/>
            </p:cNvSpPr>
            <p:nvPr/>
          </p:nvSpPr>
          <p:spPr bwMode="auto">
            <a:xfrm>
              <a:off x="706438" y="2192338"/>
              <a:ext cx="2432050" cy="3590925"/>
            </a:xfrm>
            <a:prstGeom prst="rect">
              <a:avLst/>
            </a:prstGeom>
            <a:gradFill rotWithShape="1">
              <a:gsLst>
                <a:gs pos="0">
                  <a:srgbClr val="E6E6E6"/>
                </a:gs>
                <a:gs pos="41000">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26638" name="Rectangle 5"/>
            <p:cNvSpPr txBox="1">
              <a:spLocks noChangeArrowheads="1"/>
            </p:cNvSpPr>
            <p:nvPr/>
          </p:nvSpPr>
          <p:spPr bwMode="gray">
            <a:xfrm>
              <a:off x="766763" y="1952625"/>
              <a:ext cx="1833562" cy="153988"/>
            </a:xfrm>
            <a:prstGeom prst="rect">
              <a:avLst/>
            </a:prstGeom>
            <a:noFill/>
            <a:ln w="9525">
              <a:noFill/>
              <a:miter lim="800000"/>
              <a:headEnd/>
              <a:tailEnd/>
            </a:ln>
          </p:spPr>
          <p:txBody>
            <a:bodyPr lIns="0" rIns="0" anchor="ctr"/>
            <a:lstStyle/>
            <a:p>
              <a:pPr defTabSz="914400" eaLnBrk="0" hangingPunct="0">
                <a:lnSpc>
                  <a:spcPct val="95000"/>
                </a:lnSpc>
              </a:pPr>
              <a:r>
                <a:rPr lang="en-US" sz="1400" b="1" dirty="0" smtClean="0">
                  <a:solidFill>
                    <a:schemeClr val="tx2"/>
                  </a:solidFill>
                </a:rPr>
                <a:t>The Position</a:t>
              </a:r>
              <a:endParaRPr lang="en-US" sz="1200" b="1" dirty="0">
                <a:solidFill>
                  <a:schemeClr val="tx2"/>
                </a:solidFill>
              </a:endParaRPr>
            </a:p>
          </p:txBody>
        </p:sp>
        <p:sp>
          <p:nvSpPr>
            <p:cNvPr id="26643" name="Tekstboks 35"/>
            <p:cNvSpPr txBox="1">
              <a:spLocks noChangeArrowheads="1"/>
            </p:cNvSpPr>
            <p:nvPr/>
          </p:nvSpPr>
          <p:spPr bwMode="auto">
            <a:xfrm>
              <a:off x="738708" y="2327789"/>
              <a:ext cx="2363467" cy="3463984"/>
            </a:xfrm>
            <a:prstGeom prst="rect">
              <a:avLst/>
            </a:prstGeom>
            <a:noFill/>
            <a:ln w="9525">
              <a:noFill/>
              <a:miter lim="800000"/>
              <a:headEnd/>
              <a:tailEnd/>
            </a:ln>
          </p:spPr>
          <p:txBody>
            <a:bodyPr wrap="square">
              <a:spAutoFit/>
            </a:bodyPr>
            <a:lstStyle/>
            <a:p>
              <a:pPr marL="228600" indent="-228600"/>
              <a:r>
                <a:rPr lang="da-DK" sz="1600" dirty="0" smtClean="0">
                  <a:solidFill>
                    <a:srgbClr val="171717"/>
                  </a:solidFill>
                </a:rPr>
                <a:t>    Consider the job itself – your daily tasks, your office environment and the company’s expectations. </a:t>
              </a:r>
            </a:p>
            <a:p>
              <a:pPr marL="228600" indent="-228600"/>
              <a:endParaRPr lang="da-DK" sz="1600" dirty="0" smtClean="0">
                <a:solidFill>
                  <a:srgbClr val="171717"/>
                </a:solidFill>
              </a:endParaRPr>
            </a:p>
            <a:p>
              <a:pPr marL="228600" indent="-228600"/>
              <a:r>
                <a:rPr lang="da-DK" sz="1600" dirty="0" smtClean="0">
                  <a:solidFill>
                    <a:srgbClr val="171717"/>
                  </a:solidFill>
                </a:rPr>
                <a:t>	Statistics indicate that most people remain in a position for a maximum of 3 – 4 years, unlike our parents and grandparents who would remain with a company for twenty years plus.</a:t>
              </a:r>
            </a:p>
            <a:p>
              <a:pPr marL="228600" indent="-228600"/>
              <a:endParaRPr lang="da-DK" sz="1600" dirty="0" smtClean="0">
                <a:solidFill>
                  <a:srgbClr val="171717"/>
                </a:solidFill>
              </a:endParaRPr>
            </a:p>
            <a:p>
              <a:pPr marL="228600" indent="-228600"/>
              <a:r>
                <a:rPr lang="da-DK" sz="1600" dirty="0" smtClean="0">
                  <a:solidFill>
                    <a:srgbClr val="171717"/>
                  </a:solidFill>
                </a:rPr>
                <a:t>	Before you accept a job offer, make sure to evaluate every detail about this position and make sure it’s a good fit for you.</a:t>
              </a:r>
              <a:endParaRPr lang="da-DK" sz="1600" dirty="0">
                <a:solidFill>
                  <a:srgbClr val="171717"/>
                </a:solidFil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100000">
              <a:srgbClr val="000000"/>
            </a:gs>
          </a:gsLst>
          <a:lin ang="16200000" scaled="1"/>
          <a:tileRect/>
        </a:gradFill>
        <a:effectLst/>
      </p:bgPr>
    </p:bg>
    <p:spTree>
      <p:nvGrpSpPr>
        <p:cNvPr id="1" name=""/>
        <p:cNvGrpSpPr/>
        <p:nvPr/>
      </p:nvGrpSpPr>
      <p:grpSpPr>
        <a:xfrm>
          <a:off x="0" y="0"/>
          <a:ext cx="0" cy="0"/>
          <a:chOff x="0" y="0"/>
          <a:chExt cx="0" cy="0"/>
        </a:xfrm>
      </p:grpSpPr>
      <p:grpSp>
        <p:nvGrpSpPr>
          <p:cNvPr id="2" name="Gruppe 29"/>
          <p:cNvGrpSpPr>
            <a:grpSpLocks/>
          </p:cNvGrpSpPr>
          <p:nvPr/>
        </p:nvGrpSpPr>
        <p:grpSpPr bwMode="auto">
          <a:xfrm>
            <a:off x="485775" y="847725"/>
            <a:ext cx="8210549" cy="5505451"/>
            <a:chOff x="699762" y="1900238"/>
            <a:chExt cx="5303352" cy="3883026"/>
          </a:xfrm>
        </p:grpSpPr>
        <p:sp>
          <p:nvSpPr>
            <p:cNvPr id="33" name="Rektangel 32"/>
            <p:cNvSpPr>
              <a:spLocks noChangeArrowheads="1"/>
            </p:cNvSpPr>
            <p:nvPr/>
          </p:nvSpPr>
          <p:spPr bwMode="auto">
            <a:xfrm>
              <a:off x="3351213" y="1900238"/>
              <a:ext cx="2441575" cy="242887"/>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endParaRPr lang="da-DK" noProof="1">
                <a:solidFill>
                  <a:srgbClr val="FFFFFF"/>
                </a:solidFill>
                <a:latin typeface="Arial" pitchFamily="34" charset="0"/>
              </a:endParaRPr>
            </a:p>
          </p:txBody>
        </p:sp>
        <p:sp>
          <p:nvSpPr>
            <p:cNvPr id="52" name="Rektangel 51"/>
            <p:cNvSpPr>
              <a:spLocks noChangeArrowheads="1"/>
            </p:cNvSpPr>
            <p:nvPr/>
          </p:nvSpPr>
          <p:spPr bwMode="auto">
            <a:xfrm>
              <a:off x="3357891" y="2193925"/>
              <a:ext cx="2433637" cy="3589339"/>
            </a:xfrm>
            <a:prstGeom prst="rect">
              <a:avLst/>
            </a:prstGeom>
            <a:gradFill rotWithShape="1">
              <a:gsLst>
                <a:gs pos="0">
                  <a:srgbClr val="E6E6E6"/>
                </a:gs>
                <a:gs pos="49001">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t"/>
            <a:lstStyle/>
            <a:p>
              <a:pPr marL="342900" indent="-342900">
                <a:buFont typeface="Wingdings" pitchFamily="2" charset="2"/>
                <a:buChar char="q"/>
                <a:defRPr/>
              </a:pPr>
              <a:endParaRPr lang="da-DK" sz="1400" dirty="0" smtClean="0">
                <a:solidFill>
                  <a:schemeClr val="accent1">
                    <a:lumMod val="25000"/>
                  </a:schemeClr>
                </a:solidFill>
                <a:latin typeface="Arial" pitchFamily="34" charset="0"/>
                <a:ea typeface="ＭＳ Ｐゴシック" pitchFamily="-97" charset="-128"/>
              </a:endParaRPr>
            </a:p>
            <a:p>
              <a:pPr marL="342900" indent="-342900">
                <a:buFont typeface="Wingdings" pitchFamily="2" charset="2"/>
                <a:buChar char="q"/>
                <a:defRPr/>
              </a:pPr>
              <a:endParaRPr lang="da-DK" sz="1400" dirty="0" smtClean="0">
                <a:solidFill>
                  <a:schemeClr val="accent1">
                    <a:lumMod val="25000"/>
                  </a:schemeClr>
                </a:solidFill>
                <a:latin typeface="Arial" pitchFamily="34" charset="0"/>
                <a:ea typeface="ＭＳ Ｐゴシック" pitchFamily="-97" charset="-128"/>
              </a:endParaRPr>
            </a:p>
            <a:p>
              <a:pPr marL="342900" indent="-342900">
                <a:buFont typeface="Wingdings" pitchFamily="2" charset="2"/>
                <a:buChar char="q"/>
                <a:defRPr/>
              </a:pPr>
              <a:r>
                <a:rPr lang="da-DK" sz="1400" dirty="0" smtClean="0">
                  <a:solidFill>
                    <a:schemeClr val="accent1">
                      <a:lumMod val="25000"/>
                    </a:schemeClr>
                  </a:solidFill>
                  <a:latin typeface="Arial" pitchFamily="34" charset="0"/>
                  <a:ea typeface="ＭＳ Ｐゴシック" pitchFamily="-97" charset="-128"/>
                </a:rPr>
                <a:t>Does the company offer advanced training or do they have a career development/internship type program?</a:t>
              </a:r>
            </a:p>
            <a:p>
              <a:pPr marL="342900" indent="-342900">
                <a:buFont typeface="Wingdings" pitchFamily="2" charset="2"/>
                <a:buChar char="q"/>
                <a:defRPr/>
              </a:pPr>
              <a:r>
                <a:rPr lang="da-DK" sz="1400" dirty="0" smtClean="0">
                  <a:solidFill>
                    <a:schemeClr val="accent1">
                      <a:lumMod val="25000"/>
                    </a:schemeClr>
                  </a:solidFill>
                  <a:latin typeface="Arial" pitchFamily="34" charset="0"/>
                  <a:ea typeface="ＭＳ Ｐゴシック" pitchFamily="-97" charset="-128"/>
                </a:rPr>
                <a:t>Are there advancement opportunities available to you once you have additional training and experience?</a:t>
              </a:r>
            </a:p>
            <a:p>
              <a:pPr marL="342900" indent="-342900">
                <a:buFont typeface="Wingdings" pitchFamily="2" charset="2"/>
                <a:buChar char="q"/>
                <a:defRPr/>
              </a:pPr>
              <a:r>
                <a:rPr lang="da-DK" sz="1400" dirty="0" smtClean="0">
                  <a:solidFill>
                    <a:schemeClr val="accent1">
                      <a:lumMod val="25000"/>
                    </a:schemeClr>
                  </a:solidFill>
                  <a:latin typeface="Arial" pitchFamily="34" charset="0"/>
                  <a:ea typeface="ＭＳ Ｐゴシック" pitchFamily="-97" charset="-128"/>
                </a:rPr>
                <a:t>Can you apply for other positions within the company that you qualify for? What is the corporate policy in this regard?</a:t>
              </a:r>
            </a:p>
            <a:p>
              <a:pPr marL="342900" indent="-342900">
                <a:buFont typeface="Wingdings" pitchFamily="2" charset="2"/>
                <a:buChar char="q"/>
                <a:defRPr/>
              </a:pPr>
              <a:r>
                <a:rPr lang="da-DK" sz="1400" dirty="0" smtClean="0">
                  <a:solidFill>
                    <a:schemeClr val="accent1">
                      <a:lumMod val="25000"/>
                    </a:schemeClr>
                  </a:solidFill>
                  <a:latin typeface="Arial" pitchFamily="34" charset="0"/>
                  <a:ea typeface="ＭＳ Ｐゴシック" pitchFamily="-97" charset="-128"/>
                </a:rPr>
                <a:t>What criteria is used to determine selection for promotions?</a:t>
              </a:r>
            </a:p>
            <a:p>
              <a:pPr marL="342900" indent="-342900">
                <a:buFont typeface="Wingdings" pitchFamily="2" charset="2"/>
                <a:buChar char="q"/>
                <a:defRPr/>
              </a:pPr>
              <a:r>
                <a:rPr lang="da-DK" sz="1400" dirty="0" smtClean="0">
                  <a:solidFill>
                    <a:schemeClr val="accent1">
                      <a:lumMod val="25000"/>
                    </a:schemeClr>
                  </a:solidFill>
                  <a:latin typeface="Arial" pitchFamily="34" charset="0"/>
                  <a:ea typeface="ＭＳ Ｐゴシック" pitchFamily="-97" charset="-128"/>
                </a:rPr>
                <a:t>How regularly will you be evaluated and  how are the evaluations completed?</a:t>
              </a:r>
            </a:p>
          </p:txBody>
        </p:sp>
        <p:sp>
          <p:nvSpPr>
            <p:cNvPr id="26633" name="Tekstboks 68"/>
            <p:cNvSpPr txBox="1">
              <a:spLocks noChangeArrowheads="1"/>
            </p:cNvSpPr>
            <p:nvPr/>
          </p:nvSpPr>
          <p:spPr bwMode="auto">
            <a:xfrm>
              <a:off x="4066364" y="3383314"/>
              <a:ext cx="1936750" cy="224762"/>
            </a:xfrm>
            <a:prstGeom prst="rect">
              <a:avLst/>
            </a:prstGeom>
            <a:noFill/>
            <a:ln w="9525">
              <a:noFill/>
              <a:miter lim="800000"/>
              <a:headEnd/>
              <a:tailEnd/>
            </a:ln>
          </p:spPr>
          <p:txBody>
            <a:bodyPr>
              <a:spAutoFit/>
            </a:bodyPr>
            <a:lstStyle/>
            <a:p>
              <a:pPr algn="just"/>
              <a:endParaRPr lang="da-DK" sz="1100" dirty="0"/>
            </a:p>
          </p:txBody>
        </p:sp>
        <p:sp>
          <p:nvSpPr>
            <p:cNvPr id="26634" name="Rectangle 5"/>
            <p:cNvSpPr txBox="1">
              <a:spLocks noChangeArrowheads="1"/>
            </p:cNvSpPr>
            <p:nvPr/>
          </p:nvSpPr>
          <p:spPr bwMode="gray">
            <a:xfrm>
              <a:off x="3429000" y="1952625"/>
              <a:ext cx="1835150" cy="153988"/>
            </a:xfrm>
            <a:prstGeom prst="rect">
              <a:avLst/>
            </a:prstGeom>
            <a:noFill/>
            <a:ln w="9525">
              <a:noFill/>
              <a:miter lim="800000"/>
              <a:headEnd/>
              <a:tailEnd/>
            </a:ln>
          </p:spPr>
          <p:txBody>
            <a:bodyPr lIns="0" rIns="0" anchor="ctr"/>
            <a:lstStyle/>
            <a:p>
              <a:pPr defTabSz="914400" eaLnBrk="0" hangingPunct="0">
                <a:lnSpc>
                  <a:spcPct val="95000"/>
                </a:lnSpc>
              </a:pPr>
              <a:r>
                <a:rPr lang="en-US" sz="1400" b="1" dirty="0" smtClean="0">
                  <a:solidFill>
                    <a:schemeClr val="tx2"/>
                  </a:solidFill>
                </a:rPr>
                <a:t>Factors to consider</a:t>
              </a:r>
              <a:endParaRPr lang="en-US" sz="1200" b="1" dirty="0">
                <a:solidFill>
                  <a:schemeClr val="tx2"/>
                </a:solidFill>
              </a:endParaRPr>
            </a:p>
          </p:txBody>
        </p:sp>
        <p:sp>
          <p:nvSpPr>
            <p:cNvPr id="64" name="Rektangel 63"/>
            <p:cNvSpPr>
              <a:spLocks noChangeArrowheads="1"/>
            </p:cNvSpPr>
            <p:nvPr/>
          </p:nvSpPr>
          <p:spPr bwMode="auto">
            <a:xfrm>
              <a:off x="699762" y="1908175"/>
              <a:ext cx="2439987" cy="242888"/>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defRPr/>
              </a:pPr>
              <a:r>
                <a:rPr lang="da-DK" sz="1400" b="1" noProof="1" smtClean="0">
                  <a:solidFill>
                    <a:schemeClr val="tx2"/>
                  </a:solidFill>
                  <a:latin typeface="Arial" pitchFamily="34" charset="0"/>
                </a:rPr>
                <a:t>Additional Opportunities</a:t>
              </a:r>
              <a:endParaRPr lang="da-DK" sz="1400" b="1" noProof="1">
                <a:solidFill>
                  <a:schemeClr val="tx2"/>
                </a:solidFill>
                <a:latin typeface="Arial" pitchFamily="34" charset="0"/>
              </a:endParaRPr>
            </a:p>
          </p:txBody>
        </p:sp>
        <p:sp>
          <p:nvSpPr>
            <p:cNvPr id="65" name="Rektangel 64"/>
            <p:cNvSpPr>
              <a:spLocks noChangeArrowheads="1"/>
            </p:cNvSpPr>
            <p:nvPr/>
          </p:nvSpPr>
          <p:spPr bwMode="auto">
            <a:xfrm>
              <a:off x="706438" y="2192338"/>
              <a:ext cx="2432050" cy="3590925"/>
            </a:xfrm>
            <a:prstGeom prst="rect">
              <a:avLst/>
            </a:prstGeom>
            <a:gradFill rotWithShape="1">
              <a:gsLst>
                <a:gs pos="0">
                  <a:srgbClr val="E6E6E6"/>
                </a:gs>
                <a:gs pos="41000">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t"/>
            <a:lstStyle/>
            <a:p>
              <a:pPr>
                <a:defRPr/>
              </a:pPr>
              <a:endParaRPr lang="da-DK" dirty="0">
                <a:solidFill>
                  <a:srgbClr val="FFFFFF"/>
                </a:solidFill>
                <a:latin typeface="Arial" pitchFamily="34" charset="0"/>
                <a:ea typeface="ＭＳ Ｐゴシック" pitchFamily="-97" charset="-128"/>
              </a:endParaRPr>
            </a:p>
          </p:txBody>
        </p:sp>
        <p:sp>
          <p:nvSpPr>
            <p:cNvPr id="26638" name="Rectangle 5"/>
            <p:cNvSpPr txBox="1">
              <a:spLocks noChangeArrowheads="1"/>
            </p:cNvSpPr>
            <p:nvPr/>
          </p:nvSpPr>
          <p:spPr bwMode="gray">
            <a:xfrm>
              <a:off x="766763" y="1952625"/>
              <a:ext cx="1833562" cy="153988"/>
            </a:xfrm>
            <a:prstGeom prst="rect">
              <a:avLst/>
            </a:prstGeom>
            <a:noFill/>
            <a:ln w="9525">
              <a:noFill/>
              <a:miter lim="800000"/>
              <a:headEnd/>
              <a:tailEnd/>
            </a:ln>
          </p:spPr>
          <p:txBody>
            <a:bodyPr lIns="0" rIns="0" anchor="ctr"/>
            <a:lstStyle/>
            <a:p>
              <a:pPr defTabSz="914400" eaLnBrk="0" hangingPunct="0">
                <a:lnSpc>
                  <a:spcPct val="95000"/>
                </a:lnSpc>
              </a:pPr>
              <a:endParaRPr lang="en-US" sz="1200" b="1" dirty="0">
                <a:solidFill>
                  <a:schemeClr val="tx2"/>
                </a:solidFill>
              </a:endParaRPr>
            </a:p>
          </p:txBody>
        </p:sp>
        <p:sp>
          <p:nvSpPr>
            <p:cNvPr id="26643" name="Tekstboks 35"/>
            <p:cNvSpPr txBox="1">
              <a:spLocks noChangeArrowheads="1"/>
            </p:cNvSpPr>
            <p:nvPr/>
          </p:nvSpPr>
          <p:spPr bwMode="auto">
            <a:xfrm>
              <a:off x="738708" y="2327789"/>
              <a:ext cx="2363467" cy="1432705"/>
            </a:xfrm>
            <a:prstGeom prst="rect">
              <a:avLst/>
            </a:prstGeom>
            <a:noFill/>
            <a:ln w="9525">
              <a:noFill/>
              <a:miter lim="800000"/>
              <a:headEnd/>
              <a:tailEnd/>
            </a:ln>
          </p:spPr>
          <p:txBody>
            <a:bodyPr wrap="square">
              <a:spAutoFit/>
            </a:bodyPr>
            <a:lstStyle/>
            <a:p>
              <a:pPr marL="228600" indent="-228600"/>
              <a:r>
                <a:rPr lang="da-DK" sz="1600" dirty="0" smtClean="0">
                  <a:solidFill>
                    <a:srgbClr val="171717"/>
                  </a:solidFill>
                </a:rPr>
                <a:t>    </a:t>
              </a:r>
              <a:r>
                <a:rPr lang="da-DK" dirty="0" smtClean="0">
                  <a:solidFill>
                    <a:srgbClr val="171717"/>
                  </a:solidFill>
                </a:rPr>
                <a:t>When evaluating a job offer, think about what types of growth opportunities the company may make available to you. </a:t>
              </a:r>
            </a:p>
            <a:p>
              <a:pPr marL="228600" indent="-228600"/>
              <a:endParaRPr lang="da-DK" dirty="0" smtClean="0">
                <a:solidFill>
                  <a:srgbClr val="171717"/>
                </a:solidFill>
              </a:endParaRPr>
            </a:p>
            <a:p>
              <a:pPr marL="228600" indent="-228600"/>
              <a:r>
                <a:rPr lang="da-DK" dirty="0" smtClean="0">
                  <a:solidFill>
                    <a:srgbClr val="171717"/>
                  </a:solidFill>
                </a:rPr>
                <a:t>	</a:t>
              </a:r>
              <a:endParaRPr lang="da-DK" sz="1600" dirty="0">
                <a:solidFill>
                  <a:srgbClr val="171717"/>
                </a:solidFil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100000">
              <a:srgbClr val="000000"/>
            </a:gs>
          </a:gsLst>
          <a:lin ang="16200000" scaled="1"/>
          <a:tileRect/>
        </a:gradFill>
        <a:effectLst/>
      </p:bgPr>
    </p:bg>
    <p:spTree>
      <p:nvGrpSpPr>
        <p:cNvPr id="1" name=""/>
        <p:cNvGrpSpPr/>
        <p:nvPr/>
      </p:nvGrpSpPr>
      <p:grpSpPr>
        <a:xfrm>
          <a:off x="0" y="0"/>
          <a:ext cx="0" cy="0"/>
          <a:chOff x="0" y="0"/>
          <a:chExt cx="0" cy="0"/>
        </a:xfrm>
      </p:grpSpPr>
      <p:grpSp>
        <p:nvGrpSpPr>
          <p:cNvPr id="2" name="Gruppe 29"/>
          <p:cNvGrpSpPr>
            <a:grpSpLocks/>
          </p:cNvGrpSpPr>
          <p:nvPr/>
        </p:nvGrpSpPr>
        <p:grpSpPr bwMode="auto">
          <a:xfrm>
            <a:off x="485775" y="847725"/>
            <a:ext cx="8210549" cy="5505451"/>
            <a:chOff x="699762" y="1900238"/>
            <a:chExt cx="5303352" cy="3883026"/>
          </a:xfrm>
        </p:grpSpPr>
        <p:sp>
          <p:nvSpPr>
            <p:cNvPr id="33" name="Rektangel 32"/>
            <p:cNvSpPr>
              <a:spLocks noChangeArrowheads="1"/>
            </p:cNvSpPr>
            <p:nvPr/>
          </p:nvSpPr>
          <p:spPr bwMode="auto">
            <a:xfrm>
              <a:off x="3351213" y="1900238"/>
              <a:ext cx="2441575" cy="242887"/>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endParaRPr lang="da-DK" noProof="1">
                <a:solidFill>
                  <a:srgbClr val="FFFFFF"/>
                </a:solidFill>
                <a:latin typeface="Arial" pitchFamily="34" charset="0"/>
              </a:endParaRPr>
            </a:p>
          </p:txBody>
        </p:sp>
        <p:sp>
          <p:nvSpPr>
            <p:cNvPr id="52" name="Rektangel 51"/>
            <p:cNvSpPr>
              <a:spLocks noChangeArrowheads="1"/>
            </p:cNvSpPr>
            <p:nvPr/>
          </p:nvSpPr>
          <p:spPr bwMode="auto">
            <a:xfrm>
              <a:off x="3357891" y="2193925"/>
              <a:ext cx="2433637" cy="3589339"/>
            </a:xfrm>
            <a:prstGeom prst="rect">
              <a:avLst/>
            </a:prstGeom>
            <a:gradFill rotWithShape="1">
              <a:gsLst>
                <a:gs pos="0">
                  <a:srgbClr val="E6E6E6"/>
                </a:gs>
                <a:gs pos="49001">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t"/>
            <a:lstStyle/>
            <a:p>
              <a:pPr marL="342900" indent="-342900">
                <a:buFont typeface="Wingdings" pitchFamily="2" charset="2"/>
                <a:buChar char="q"/>
                <a:defRPr/>
              </a:pPr>
              <a:endParaRPr lang="da-DK" sz="1400" dirty="0" smtClean="0">
                <a:solidFill>
                  <a:schemeClr val="accent1">
                    <a:lumMod val="25000"/>
                  </a:schemeClr>
                </a:solidFill>
                <a:latin typeface="Arial" pitchFamily="34" charset="0"/>
                <a:ea typeface="ＭＳ Ｐゴシック" pitchFamily="-97" charset="-128"/>
              </a:endParaRPr>
            </a:p>
            <a:p>
              <a:pPr marL="342900" indent="-342900">
                <a:buFont typeface="Wingdings" pitchFamily="2" charset="2"/>
                <a:buChar char="q"/>
                <a:defRPr/>
              </a:pPr>
              <a:endParaRPr lang="da-DK" sz="1400" dirty="0" smtClean="0">
                <a:solidFill>
                  <a:schemeClr val="accent1">
                    <a:lumMod val="25000"/>
                  </a:schemeClr>
                </a:solidFill>
                <a:latin typeface="Arial" pitchFamily="34" charset="0"/>
                <a:ea typeface="ＭＳ Ｐゴシック" pitchFamily="-97" charset="-128"/>
              </a:endParaRPr>
            </a:p>
            <a:p>
              <a:pPr marL="342900" indent="-342900">
                <a:buFont typeface="Wingdings" pitchFamily="2" charset="2"/>
                <a:buChar char="q"/>
                <a:defRPr/>
              </a:pPr>
              <a:r>
                <a:rPr lang="da-DK" sz="1400" dirty="0" smtClean="0">
                  <a:solidFill>
                    <a:schemeClr val="accent1">
                      <a:lumMod val="25000"/>
                    </a:schemeClr>
                  </a:solidFill>
                  <a:latin typeface="Arial" pitchFamily="34" charset="0"/>
                  <a:ea typeface="ＭＳ Ｐゴシック" pitchFamily="-97" charset="-128"/>
                </a:rPr>
                <a:t>If asked to provide a salary history, always be honest. The employer can verify this information.</a:t>
              </a:r>
            </a:p>
            <a:p>
              <a:pPr marL="342900" indent="-342900">
                <a:buFont typeface="Wingdings" pitchFamily="2" charset="2"/>
                <a:buChar char="q"/>
                <a:defRPr/>
              </a:pPr>
              <a:r>
                <a:rPr lang="da-DK" sz="1400" dirty="0" smtClean="0">
                  <a:solidFill>
                    <a:schemeClr val="accent1">
                      <a:lumMod val="25000"/>
                    </a:schemeClr>
                  </a:solidFill>
                  <a:latin typeface="Arial" pitchFamily="34" charset="0"/>
                  <a:ea typeface="ＭＳ Ｐゴシック" pitchFamily="-97" charset="-128"/>
                </a:rPr>
                <a:t>If asked what your salary requirements are, let the employer know that is negotiable based upon the position and benefits. </a:t>
              </a:r>
            </a:p>
            <a:p>
              <a:pPr marL="342900" indent="-342900">
                <a:buFont typeface="Wingdings" pitchFamily="2" charset="2"/>
                <a:buChar char="q"/>
                <a:defRPr/>
              </a:pPr>
              <a:r>
                <a:rPr lang="da-DK" sz="1400" dirty="0" smtClean="0">
                  <a:solidFill>
                    <a:schemeClr val="accent1">
                      <a:lumMod val="25000"/>
                    </a:schemeClr>
                  </a:solidFill>
                  <a:latin typeface="Arial" pitchFamily="34" charset="0"/>
                  <a:ea typeface="ＭＳ Ｐゴシック" pitchFamily="-97" charset="-128"/>
                </a:rPr>
                <a:t>Do your research on salaries for the position for which you’re applying prior to the interview. </a:t>
              </a:r>
            </a:p>
            <a:p>
              <a:pPr marL="800100" lvl="1" indent="-342900">
                <a:buFont typeface="Wingdings" pitchFamily="2" charset="2"/>
                <a:buChar char="q"/>
                <a:defRPr/>
              </a:pPr>
              <a:r>
                <a:rPr lang="da-DK" sz="1400" dirty="0" smtClean="0">
                  <a:solidFill>
                    <a:schemeClr val="accent1">
                      <a:lumMod val="25000"/>
                    </a:schemeClr>
                  </a:solidFill>
                  <a:latin typeface="Arial" pitchFamily="34" charset="0"/>
                  <a:ea typeface="ＭＳ Ｐゴシック" pitchFamily="-97" charset="-128"/>
                </a:rPr>
                <a:t>Salary.com</a:t>
              </a:r>
            </a:p>
            <a:p>
              <a:pPr marL="800100" lvl="1" indent="-342900">
                <a:buFont typeface="Wingdings" pitchFamily="2" charset="2"/>
                <a:buChar char="q"/>
                <a:defRPr/>
              </a:pPr>
              <a:r>
                <a:rPr lang="da-DK" sz="1400" dirty="0" smtClean="0">
                  <a:solidFill>
                    <a:schemeClr val="accent1">
                      <a:lumMod val="25000"/>
                    </a:schemeClr>
                  </a:solidFill>
                  <a:latin typeface="Arial" pitchFamily="34" charset="0"/>
                  <a:ea typeface="ＭＳ Ｐゴシック" pitchFamily="-97" charset="-128"/>
                </a:rPr>
                <a:t>Bureau of Labor Statistics (</a:t>
              </a:r>
              <a:r>
                <a:rPr lang="da-DK" sz="1400" dirty="0" smtClean="0">
                  <a:solidFill>
                    <a:schemeClr val="accent1">
                      <a:lumMod val="25000"/>
                    </a:schemeClr>
                  </a:solidFill>
                  <a:latin typeface="Arial" pitchFamily="34" charset="0"/>
                  <a:ea typeface="ＭＳ Ｐゴシック" pitchFamily="-97" charset="-128"/>
                  <a:hlinkClick r:id="rId2"/>
                </a:rPr>
                <a:t>www.bls.gov/OES</a:t>
              </a:r>
              <a:r>
                <a:rPr lang="da-DK" sz="1400" dirty="0" smtClean="0">
                  <a:solidFill>
                    <a:schemeClr val="accent1">
                      <a:lumMod val="25000"/>
                    </a:schemeClr>
                  </a:solidFill>
                  <a:latin typeface="Arial" pitchFamily="34" charset="0"/>
                  <a:ea typeface="ＭＳ Ｐゴシック" pitchFamily="-97" charset="-128"/>
                </a:rPr>
                <a:t>)</a:t>
              </a:r>
            </a:p>
            <a:p>
              <a:pPr marL="342900" indent="-342900">
                <a:buFont typeface="Wingdings" pitchFamily="2" charset="2"/>
                <a:buChar char="q"/>
                <a:defRPr/>
              </a:pPr>
              <a:r>
                <a:rPr lang="da-DK" sz="1400" dirty="0" smtClean="0">
                  <a:solidFill>
                    <a:schemeClr val="accent1">
                      <a:lumMod val="25000"/>
                    </a:schemeClr>
                  </a:solidFill>
                  <a:latin typeface="Arial" pitchFamily="34" charset="0"/>
                  <a:ea typeface="ＭＳ Ｐゴシック" pitchFamily="-97" charset="-128"/>
                </a:rPr>
                <a:t>Never overestimate or underestimate your  desired salary. </a:t>
              </a:r>
            </a:p>
            <a:p>
              <a:pPr marL="342900" indent="-342900">
                <a:buFont typeface="Wingdings" pitchFamily="2" charset="2"/>
                <a:buChar char="q"/>
                <a:defRPr/>
              </a:pPr>
              <a:r>
                <a:rPr lang="da-DK" sz="1400" dirty="0" smtClean="0">
                  <a:solidFill>
                    <a:schemeClr val="accent1">
                      <a:lumMod val="25000"/>
                    </a:schemeClr>
                  </a:solidFill>
                  <a:latin typeface="Arial" pitchFamily="34" charset="0"/>
                  <a:ea typeface="ＭＳ Ｐゴシック" pitchFamily="-97" charset="-128"/>
                </a:rPr>
                <a:t>If asked for a specific amount, give a range.</a:t>
              </a:r>
            </a:p>
            <a:p>
              <a:pPr marL="800100" lvl="1" indent="-342900">
                <a:defRPr/>
              </a:pPr>
              <a:endParaRPr lang="da-DK" sz="1400" dirty="0" smtClean="0">
                <a:solidFill>
                  <a:schemeClr val="accent1">
                    <a:lumMod val="25000"/>
                  </a:schemeClr>
                </a:solidFill>
                <a:latin typeface="Arial" pitchFamily="34" charset="0"/>
                <a:ea typeface="ＭＳ Ｐゴシック" pitchFamily="-97" charset="-128"/>
              </a:endParaRPr>
            </a:p>
          </p:txBody>
        </p:sp>
        <p:sp>
          <p:nvSpPr>
            <p:cNvPr id="26633" name="Tekstboks 68"/>
            <p:cNvSpPr txBox="1">
              <a:spLocks noChangeArrowheads="1"/>
            </p:cNvSpPr>
            <p:nvPr/>
          </p:nvSpPr>
          <p:spPr bwMode="auto">
            <a:xfrm>
              <a:off x="4066364" y="3383314"/>
              <a:ext cx="1936750" cy="224762"/>
            </a:xfrm>
            <a:prstGeom prst="rect">
              <a:avLst/>
            </a:prstGeom>
            <a:noFill/>
            <a:ln w="9525">
              <a:noFill/>
              <a:miter lim="800000"/>
              <a:headEnd/>
              <a:tailEnd/>
            </a:ln>
          </p:spPr>
          <p:txBody>
            <a:bodyPr>
              <a:spAutoFit/>
            </a:bodyPr>
            <a:lstStyle/>
            <a:p>
              <a:pPr algn="just"/>
              <a:endParaRPr lang="da-DK" sz="1100" dirty="0"/>
            </a:p>
          </p:txBody>
        </p:sp>
        <p:sp>
          <p:nvSpPr>
            <p:cNvPr id="26634" name="Rectangle 5"/>
            <p:cNvSpPr txBox="1">
              <a:spLocks noChangeArrowheads="1"/>
            </p:cNvSpPr>
            <p:nvPr/>
          </p:nvSpPr>
          <p:spPr bwMode="gray">
            <a:xfrm>
              <a:off x="3429000" y="1952625"/>
              <a:ext cx="1835150" cy="153988"/>
            </a:xfrm>
            <a:prstGeom prst="rect">
              <a:avLst/>
            </a:prstGeom>
            <a:noFill/>
            <a:ln w="9525">
              <a:noFill/>
              <a:miter lim="800000"/>
              <a:headEnd/>
              <a:tailEnd/>
            </a:ln>
          </p:spPr>
          <p:txBody>
            <a:bodyPr lIns="0" rIns="0" anchor="ctr"/>
            <a:lstStyle/>
            <a:p>
              <a:pPr defTabSz="914400" eaLnBrk="0" hangingPunct="0">
                <a:lnSpc>
                  <a:spcPct val="95000"/>
                </a:lnSpc>
              </a:pPr>
              <a:r>
                <a:rPr lang="en-US" sz="1400" b="1" dirty="0" smtClean="0">
                  <a:solidFill>
                    <a:schemeClr val="tx2"/>
                  </a:solidFill>
                </a:rPr>
                <a:t>Factors to consider</a:t>
              </a:r>
              <a:endParaRPr lang="en-US" sz="1200" b="1" dirty="0">
                <a:solidFill>
                  <a:schemeClr val="tx2"/>
                </a:solidFill>
              </a:endParaRPr>
            </a:p>
          </p:txBody>
        </p:sp>
        <p:sp>
          <p:nvSpPr>
            <p:cNvPr id="64" name="Rektangel 63"/>
            <p:cNvSpPr>
              <a:spLocks noChangeArrowheads="1"/>
            </p:cNvSpPr>
            <p:nvPr/>
          </p:nvSpPr>
          <p:spPr bwMode="auto">
            <a:xfrm>
              <a:off x="699762" y="1908175"/>
              <a:ext cx="2439987" cy="242888"/>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defRPr/>
              </a:pPr>
              <a:r>
                <a:rPr lang="da-DK" sz="1400" b="1" noProof="1" smtClean="0">
                  <a:solidFill>
                    <a:schemeClr val="tx2"/>
                  </a:solidFill>
                  <a:latin typeface="Arial" pitchFamily="34" charset="0"/>
                </a:rPr>
                <a:t>Salary</a:t>
              </a:r>
              <a:endParaRPr lang="da-DK" sz="1400" b="1" noProof="1">
                <a:solidFill>
                  <a:schemeClr val="tx2"/>
                </a:solidFill>
                <a:latin typeface="Arial" pitchFamily="34" charset="0"/>
              </a:endParaRPr>
            </a:p>
          </p:txBody>
        </p:sp>
        <p:sp>
          <p:nvSpPr>
            <p:cNvPr id="65" name="Rektangel 64"/>
            <p:cNvSpPr>
              <a:spLocks noChangeArrowheads="1"/>
            </p:cNvSpPr>
            <p:nvPr/>
          </p:nvSpPr>
          <p:spPr bwMode="auto">
            <a:xfrm>
              <a:off x="706438" y="2192338"/>
              <a:ext cx="2432050" cy="3590925"/>
            </a:xfrm>
            <a:prstGeom prst="rect">
              <a:avLst/>
            </a:prstGeom>
            <a:gradFill rotWithShape="1">
              <a:gsLst>
                <a:gs pos="0">
                  <a:srgbClr val="E6E6E6"/>
                </a:gs>
                <a:gs pos="41000">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t"/>
            <a:lstStyle/>
            <a:p>
              <a:pPr>
                <a:defRPr/>
              </a:pPr>
              <a:r>
                <a:rPr lang="da-DK" sz="1600" dirty="0" smtClean="0">
                  <a:solidFill>
                    <a:schemeClr val="accent1">
                      <a:lumMod val="25000"/>
                    </a:schemeClr>
                  </a:solidFill>
                  <a:latin typeface="Arial" pitchFamily="34" charset="0"/>
                  <a:ea typeface="ＭＳ Ｐゴシック" pitchFamily="-97" charset="-128"/>
                </a:rPr>
                <a:t/>
              </a:r>
              <a:br>
                <a:rPr lang="da-DK" sz="1600" dirty="0" smtClean="0">
                  <a:solidFill>
                    <a:schemeClr val="accent1">
                      <a:lumMod val="25000"/>
                    </a:schemeClr>
                  </a:solidFill>
                  <a:latin typeface="Arial" pitchFamily="34" charset="0"/>
                  <a:ea typeface="ＭＳ Ｐゴシック" pitchFamily="-97" charset="-128"/>
                </a:rPr>
              </a:br>
              <a:r>
                <a:rPr lang="da-DK" sz="1600" dirty="0" smtClean="0">
                  <a:solidFill>
                    <a:schemeClr val="accent1">
                      <a:lumMod val="25000"/>
                    </a:schemeClr>
                  </a:solidFill>
                  <a:latin typeface="Arial" pitchFamily="34" charset="0"/>
                  <a:ea typeface="ＭＳ Ｐゴシック" pitchFamily="-97" charset="-128"/>
                </a:rPr>
                <a:t>Never discuss salary at your first interview, unless the employer speaks about it first. Generally, in the first interview, the employer may let you know what the salary range is for the position and ask if that is in line with your requirements. A more in depth discussion regarding salary is usually expected in the second interview. </a:t>
              </a:r>
              <a:endParaRPr lang="da-DK" sz="1600" dirty="0">
                <a:solidFill>
                  <a:schemeClr val="accent1">
                    <a:lumMod val="25000"/>
                  </a:schemeClr>
                </a:solidFill>
                <a:latin typeface="Arial" pitchFamily="34" charset="0"/>
                <a:ea typeface="ＭＳ Ｐゴシック" pitchFamily="-97" charset="-128"/>
              </a:endParaRPr>
            </a:p>
          </p:txBody>
        </p:sp>
        <p:sp>
          <p:nvSpPr>
            <p:cNvPr id="26638" name="Rectangle 5"/>
            <p:cNvSpPr txBox="1">
              <a:spLocks noChangeArrowheads="1"/>
            </p:cNvSpPr>
            <p:nvPr/>
          </p:nvSpPr>
          <p:spPr bwMode="gray">
            <a:xfrm>
              <a:off x="766763" y="1952625"/>
              <a:ext cx="1833562" cy="153988"/>
            </a:xfrm>
            <a:prstGeom prst="rect">
              <a:avLst/>
            </a:prstGeom>
            <a:noFill/>
            <a:ln w="9525">
              <a:noFill/>
              <a:miter lim="800000"/>
              <a:headEnd/>
              <a:tailEnd/>
            </a:ln>
          </p:spPr>
          <p:txBody>
            <a:bodyPr lIns="0" rIns="0" anchor="ctr"/>
            <a:lstStyle/>
            <a:p>
              <a:pPr defTabSz="914400" eaLnBrk="0" hangingPunct="0">
                <a:lnSpc>
                  <a:spcPct val="95000"/>
                </a:lnSpc>
              </a:pPr>
              <a:endParaRPr lang="en-US" sz="1200" b="1" dirty="0">
                <a:solidFill>
                  <a:schemeClr val="tx2"/>
                </a:solidFill>
              </a:endParaRPr>
            </a:p>
          </p:txBody>
        </p:sp>
        <p:sp>
          <p:nvSpPr>
            <p:cNvPr id="26643" name="Tekstboks 35"/>
            <p:cNvSpPr txBox="1">
              <a:spLocks noChangeArrowheads="1"/>
            </p:cNvSpPr>
            <p:nvPr/>
          </p:nvSpPr>
          <p:spPr bwMode="auto">
            <a:xfrm>
              <a:off x="738708" y="2327789"/>
              <a:ext cx="2363467" cy="238784"/>
            </a:xfrm>
            <a:prstGeom prst="rect">
              <a:avLst/>
            </a:prstGeom>
            <a:noFill/>
            <a:ln w="9525">
              <a:noFill/>
              <a:miter lim="800000"/>
              <a:headEnd/>
              <a:tailEnd/>
            </a:ln>
          </p:spPr>
          <p:txBody>
            <a:bodyPr wrap="square">
              <a:spAutoFit/>
            </a:bodyPr>
            <a:lstStyle/>
            <a:p>
              <a:pPr marL="228600" indent="-228600"/>
              <a:r>
                <a:rPr lang="da-DK" sz="1600" dirty="0" smtClean="0">
                  <a:solidFill>
                    <a:srgbClr val="171717"/>
                  </a:solidFill>
                </a:rPr>
                <a:t>    </a:t>
              </a:r>
              <a:endParaRPr lang="da-DK" sz="1600" dirty="0">
                <a:solidFill>
                  <a:srgbClr val="171717"/>
                </a:solidFil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100000">
              <a:srgbClr val="000000"/>
            </a:gs>
          </a:gsLst>
          <a:lin ang="16200000" scaled="1"/>
          <a:tileRect/>
        </a:gradFill>
        <a:effectLst/>
      </p:bgPr>
    </p:bg>
    <p:spTree>
      <p:nvGrpSpPr>
        <p:cNvPr id="1" name=""/>
        <p:cNvGrpSpPr/>
        <p:nvPr/>
      </p:nvGrpSpPr>
      <p:grpSpPr>
        <a:xfrm>
          <a:off x="0" y="0"/>
          <a:ext cx="0" cy="0"/>
          <a:chOff x="0" y="0"/>
          <a:chExt cx="0" cy="0"/>
        </a:xfrm>
      </p:grpSpPr>
      <p:grpSp>
        <p:nvGrpSpPr>
          <p:cNvPr id="2" name="Gruppe 29"/>
          <p:cNvGrpSpPr>
            <a:grpSpLocks/>
          </p:cNvGrpSpPr>
          <p:nvPr/>
        </p:nvGrpSpPr>
        <p:grpSpPr bwMode="auto">
          <a:xfrm>
            <a:off x="485775" y="847725"/>
            <a:ext cx="8210549" cy="5505451"/>
            <a:chOff x="699762" y="1900238"/>
            <a:chExt cx="5303352" cy="3883026"/>
          </a:xfrm>
        </p:grpSpPr>
        <p:sp>
          <p:nvSpPr>
            <p:cNvPr id="33" name="Rektangel 32"/>
            <p:cNvSpPr>
              <a:spLocks noChangeArrowheads="1"/>
            </p:cNvSpPr>
            <p:nvPr/>
          </p:nvSpPr>
          <p:spPr bwMode="auto">
            <a:xfrm>
              <a:off x="3351213" y="1900238"/>
              <a:ext cx="2441575" cy="242887"/>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endParaRPr lang="da-DK" noProof="1">
                <a:solidFill>
                  <a:srgbClr val="FFFFFF"/>
                </a:solidFill>
                <a:latin typeface="Arial" pitchFamily="34" charset="0"/>
              </a:endParaRPr>
            </a:p>
          </p:txBody>
        </p:sp>
        <p:sp>
          <p:nvSpPr>
            <p:cNvPr id="52" name="Rektangel 51"/>
            <p:cNvSpPr>
              <a:spLocks noChangeArrowheads="1"/>
            </p:cNvSpPr>
            <p:nvPr/>
          </p:nvSpPr>
          <p:spPr bwMode="auto">
            <a:xfrm>
              <a:off x="3357891" y="2193925"/>
              <a:ext cx="2433637" cy="3589339"/>
            </a:xfrm>
            <a:prstGeom prst="rect">
              <a:avLst/>
            </a:prstGeom>
            <a:gradFill rotWithShape="1">
              <a:gsLst>
                <a:gs pos="0">
                  <a:srgbClr val="E6E6E6"/>
                </a:gs>
                <a:gs pos="49001">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t"/>
            <a:lstStyle/>
            <a:p>
              <a:pPr marL="342900" indent="-342900">
                <a:buFont typeface="Wingdings" pitchFamily="2" charset="2"/>
                <a:buChar char="q"/>
                <a:defRPr/>
              </a:pPr>
              <a:endParaRPr lang="da-DK" sz="1400" dirty="0" smtClean="0">
                <a:solidFill>
                  <a:schemeClr val="accent1">
                    <a:lumMod val="25000"/>
                  </a:schemeClr>
                </a:solidFill>
                <a:latin typeface="Arial" pitchFamily="34" charset="0"/>
                <a:ea typeface="ＭＳ Ｐゴシック" pitchFamily="-97" charset="-128"/>
              </a:endParaRPr>
            </a:p>
            <a:p>
              <a:pPr marL="342900" indent="-342900">
                <a:buFont typeface="Wingdings" pitchFamily="2" charset="2"/>
                <a:buChar char="q"/>
                <a:defRPr/>
              </a:pPr>
              <a:endParaRPr lang="da-DK" sz="1400" dirty="0" smtClean="0">
                <a:solidFill>
                  <a:schemeClr val="accent1">
                    <a:lumMod val="25000"/>
                  </a:schemeClr>
                </a:solidFill>
                <a:latin typeface="Arial" pitchFamily="34" charset="0"/>
                <a:ea typeface="ＭＳ Ｐゴシック" pitchFamily="-97" charset="-128"/>
              </a:endParaRPr>
            </a:p>
            <a:p>
              <a:pPr marL="342900" indent="-342900">
                <a:buFont typeface="Wingdings" pitchFamily="2" charset="2"/>
                <a:buChar char="q"/>
                <a:defRPr/>
              </a:pPr>
              <a:r>
                <a:rPr lang="da-DK" sz="1400" dirty="0" smtClean="0">
                  <a:solidFill>
                    <a:schemeClr val="accent1">
                      <a:lumMod val="25000"/>
                    </a:schemeClr>
                  </a:solidFill>
                  <a:latin typeface="Arial" pitchFamily="34" charset="0"/>
                  <a:ea typeface="ＭＳ Ｐゴシック" pitchFamily="-97" charset="-128"/>
                </a:rPr>
                <a:t>A total compensation package includes salary PLUS insurance and retirement benefits.</a:t>
              </a:r>
            </a:p>
            <a:p>
              <a:pPr marL="342900" indent="-342900">
                <a:buFont typeface="Wingdings" pitchFamily="2" charset="2"/>
                <a:buChar char="q"/>
                <a:defRPr/>
              </a:pPr>
              <a:r>
                <a:rPr lang="da-DK" sz="1400" dirty="0" smtClean="0">
                  <a:solidFill>
                    <a:schemeClr val="accent1">
                      <a:lumMod val="25000"/>
                    </a:schemeClr>
                  </a:solidFill>
                  <a:latin typeface="Arial" pitchFamily="34" charset="0"/>
                  <a:ea typeface="ＭＳ Ｐゴシック" pitchFamily="-97" charset="-128"/>
                </a:rPr>
                <a:t>Consider quality of life factors:</a:t>
              </a:r>
            </a:p>
            <a:p>
              <a:pPr marL="800100" lvl="1" indent="-342900">
                <a:buFont typeface="Wingdings" pitchFamily="2" charset="2"/>
                <a:buChar char="q"/>
                <a:defRPr/>
              </a:pPr>
              <a:r>
                <a:rPr lang="da-DK" sz="1400" dirty="0" smtClean="0">
                  <a:solidFill>
                    <a:schemeClr val="accent1">
                      <a:lumMod val="25000"/>
                    </a:schemeClr>
                  </a:solidFill>
                  <a:latin typeface="Arial" pitchFamily="34" charset="0"/>
                  <a:ea typeface="ＭＳ Ｐゴシック" pitchFamily="-97" charset="-128"/>
                </a:rPr>
                <a:t>How is vacation accrued and what is the company’s policy on taking vacation time?</a:t>
              </a:r>
            </a:p>
            <a:p>
              <a:pPr marL="800100" lvl="1" indent="-342900">
                <a:buFont typeface="Wingdings" pitchFamily="2" charset="2"/>
                <a:buChar char="q"/>
                <a:defRPr/>
              </a:pPr>
              <a:r>
                <a:rPr lang="da-DK" sz="1400" dirty="0" smtClean="0">
                  <a:solidFill>
                    <a:schemeClr val="accent1">
                      <a:lumMod val="25000"/>
                    </a:schemeClr>
                  </a:solidFill>
                  <a:latin typeface="Arial" pitchFamily="34" charset="0"/>
                  <a:ea typeface="ＭＳ Ｐゴシック" pitchFamily="-97" charset="-128"/>
                </a:rPr>
                <a:t>Do they provide leave for child care or elderly care?</a:t>
              </a:r>
            </a:p>
            <a:p>
              <a:pPr marL="800100" lvl="1" indent="-342900">
                <a:buFont typeface="Wingdings" pitchFamily="2" charset="2"/>
                <a:buChar char="q"/>
                <a:defRPr/>
              </a:pPr>
              <a:r>
                <a:rPr lang="da-DK" sz="1400" dirty="0" smtClean="0">
                  <a:solidFill>
                    <a:schemeClr val="accent1">
                      <a:lumMod val="25000"/>
                    </a:schemeClr>
                  </a:solidFill>
                  <a:latin typeface="Arial" pitchFamily="34" charset="0"/>
                  <a:ea typeface="ＭＳ Ｐゴシック" pitchFamily="-97" charset="-128"/>
                </a:rPr>
                <a:t>Can you accrue sick leave?</a:t>
              </a:r>
            </a:p>
            <a:p>
              <a:pPr marL="800100" lvl="1" indent="-342900">
                <a:buFont typeface="Wingdings" pitchFamily="2" charset="2"/>
                <a:buChar char="q"/>
                <a:defRPr/>
              </a:pPr>
              <a:r>
                <a:rPr lang="da-DK" sz="1400" dirty="0" smtClean="0">
                  <a:solidFill>
                    <a:schemeClr val="accent1">
                      <a:lumMod val="25000"/>
                    </a:schemeClr>
                  </a:solidFill>
                  <a:latin typeface="Arial" pitchFamily="34" charset="0"/>
                  <a:ea typeface="ＭＳ Ｐゴシック" pitchFamily="-97" charset="-128"/>
                </a:rPr>
                <a:t>Does your leave roll over from one year to the next?</a:t>
              </a:r>
            </a:p>
            <a:p>
              <a:pPr marL="800100" lvl="1" indent="-342900">
                <a:buFont typeface="Wingdings" pitchFamily="2" charset="2"/>
                <a:buChar char="q"/>
                <a:defRPr/>
              </a:pPr>
              <a:r>
                <a:rPr lang="da-DK" sz="1400" dirty="0" smtClean="0">
                  <a:solidFill>
                    <a:schemeClr val="accent1">
                      <a:lumMod val="25000"/>
                    </a:schemeClr>
                  </a:solidFill>
                  <a:latin typeface="Arial" pitchFamily="34" charset="0"/>
                  <a:ea typeface="ＭＳ Ｐゴシック" pitchFamily="-97" charset="-128"/>
                </a:rPr>
                <a:t>Does the company offer telecommuting?</a:t>
              </a:r>
            </a:p>
            <a:p>
              <a:pPr marL="342900" indent="-342900">
                <a:buFont typeface="Wingdings" pitchFamily="2" charset="2"/>
                <a:buChar char="q"/>
                <a:defRPr/>
              </a:pPr>
              <a:r>
                <a:rPr lang="da-DK" sz="1400" dirty="0" smtClean="0">
                  <a:solidFill>
                    <a:schemeClr val="accent1">
                      <a:lumMod val="25000"/>
                    </a:schemeClr>
                  </a:solidFill>
                  <a:latin typeface="Arial" pitchFamily="34" charset="0"/>
                  <a:ea typeface="ＭＳ Ｐゴシック" pitchFamily="-97" charset="-128"/>
                </a:rPr>
                <a:t>Do they provide tuition assistance?</a:t>
              </a:r>
            </a:p>
            <a:p>
              <a:pPr marL="342900" indent="-342900">
                <a:buFont typeface="Wingdings" pitchFamily="2" charset="2"/>
                <a:buChar char="q"/>
                <a:defRPr/>
              </a:pPr>
              <a:r>
                <a:rPr lang="da-DK" sz="1400" dirty="0" smtClean="0">
                  <a:solidFill>
                    <a:schemeClr val="accent1">
                      <a:lumMod val="25000"/>
                    </a:schemeClr>
                  </a:solidFill>
                  <a:latin typeface="Arial" pitchFamily="34" charset="0"/>
                  <a:ea typeface="ＭＳ Ｐゴシック" pitchFamily="-97" charset="-128"/>
                </a:rPr>
                <a:t>Are there travel requirements for the position? If so, how is this handled?</a:t>
              </a:r>
            </a:p>
            <a:p>
              <a:pPr marL="342900" indent="-342900">
                <a:buFont typeface="Wingdings" pitchFamily="2" charset="2"/>
                <a:buChar char="q"/>
                <a:defRPr/>
              </a:pPr>
              <a:r>
                <a:rPr lang="da-DK" sz="1400" dirty="0" smtClean="0">
                  <a:solidFill>
                    <a:schemeClr val="accent1">
                      <a:lumMod val="25000"/>
                    </a:schemeClr>
                  </a:solidFill>
                  <a:latin typeface="Arial" pitchFamily="34" charset="0"/>
                  <a:ea typeface="ＭＳ Ｐゴシック" pitchFamily="-97" charset="-128"/>
                </a:rPr>
                <a:t>Is relocation a possibility? If so, what type of assistance does the company offer?</a:t>
              </a:r>
            </a:p>
          </p:txBody>
        </p:sp>
        <p:sp>
          <p:nvSpPr>
            <p:cNvPr id="26633" name="Tekstboks 68"/>
            <p:cNvSpPr txBox="1">
              <a:spLocks noChangeArrowheads="1"/>
            </p:cNvSpPr>
            <p:nvPr/>
          </p:nvSpPr>
          <p:spPr bwMode="auto">
            <a:xfrm>
              <a:off x="4066364" y="3383314"/>
              <a:ext cx="1936750" cy="224762"/>
            </a:xfrm>
            <a:prstGeom prst="rect">
              <a:avLst/>
            </a:prstGeom>
            <a:noFill/>
            <a:ln w="9525">
              <a:noFill/>
              <a:miter lim="800000"/>
              <a:headEnd/>
              <a:tailEnd/>
            </a:ln>
          </p:spPr>
          <p:txBody>
            <a:bodyPr>
              <a:spAutoFit/>
            </a:bodyPr>
            <a:lstStyle/>
            <a:p>
              <a:pPr algn="just"/>
              <a:endParaRPr lang="da-DK" sz="1100" dirty="0"/>
            </a:p>
          </p:txBody>
        </p:sp>
        <p:sp>
          <p:nvSpPr>
            <p:cNvPr id="26634" name="Rectangle 5"/>
            <p:cNvSpPr txBox="1">
              <a:spLocks noChangeArrowheads="1"/>
            </p:cNvSpPr>
            <p:nvPr/>
          </p:nvSpPr>
          <p:spPr bwMode="gray">
            <a:xfrm>
              <a:off x="3429000" y="1952625"/>
              <a:ext cx="1835150" cy="153988"/>
            </a:xfrm>
            <a:prstGeom prst="rect">
              <a:avLst/>
            </a:prstGeom>
            <a:noFill/>
            <a:ln w="9525">
              <a:noFill/>
              <a:miter lim="800000"/>
              <a:headEnd/>
              <a:tailEnd/>
            </a:ln>
          </p:spPr>
          <p:txBody>
            <a:bodyPr lIns="0" rIns="0" anchor="ctr"/>
            <a:lstStyle/>
            <a:p>
              <a:pPr defTabSz="914400" eaLnBrk="0" hangingPunct="0">
                <a:lnSpc>
                  <a:spcPct val="95000"/>
                </a:lnSpc>
              </a:pPr>
              <a:r>
                <a:rPr lang="en-US" sz="1400" b="1" dirty="0" smtClean="0">
                  <a:solidFill>
                    <a:schemeClr val="tx2"/>
                  </a:solidFill>
                </a:rPr>
                <a:t>Factors to consider</a:t>
              </a:r>
              <a:endParaRPr lang="en-US" sz="1200" b="1" dirty="0">
                <a:solidFill>
                  <a:schemeClr val="tx2"/>
                </a:solidFill>
              </a:endParaRPr>
            </a:p>
          </p:txBody>
        </p:sp>
        <p:sp>
          <p:nvSpPr>
            <p:cNvPr id="64" name="Rektangel 63"/>
            <p:cNvSpPr>
              <a:spLocks noChangeArrowheads="1"/>
            </p:cNvSpPr>
            <p:nvPr/>
          </p:nvSpPr>
          <p:spPr bwMode="auto">
            <a:xfrm>
              <a:off x="699762" y="1908175"/>
              <a:ext cx="2439987" cy="242888"/>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defRPr/>
              </a:pPr>
              <a:r>
                <a:rPr lang="da-DK" sz="1400" b="1" noProof="1" smtClean="0">
                  <a:solidFill>
                    <a:schemeClr val="tx2"/>
                  </a:solidFill>
                  <a:latin typeface="Arial" pitchFamily="34" charset="0"/>
                </a:rPr>
                <a:t>Benefits</a:t>
              </a:r>
              <a:endParaRPr lang="da-DK" sz="1400" b="1" noProof="1">
                <a:solidFill>
                  <a:schemeClr val="tx2"/>
                </a:solidFill>
                <a:latin typeface="Arial" pitchFamily="34" charset="0"/>
              </a:endParaRPr>
            </a:p>
          </p:txBody>
        </p:sp>
        <p:sp>
          <p:nvSpPr>
            <p:cNvPr id="65" name="Rektangel 64"/>
            <p:cNvSpPr>
              <a:spLocks noChangeArrowheads="1"/>
            </p:cNvSpPr>
            <p:nvPr/>
          </p:nvSpPr>
          <p:spPr bwMode="auto">
            <a:xfrm>
              <a:off x="706438" y="2192338"/>
              <a:ext cx="2432050" cy="3590925"/>
            </a:xfrm>
            <a:prstGeom prst="rect">
              <a:avLst/>
            </a:prstGeom>
            <a:gradFill rotWithShape="1">
              <a:gsLst>
                <a:gs pos="0">
                  <a:srgbClr val="E6E6E6"/>
                </a:gs>
                <a:gs pos="41000">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t"/>
            <a:lstStyle/>
            <a:p>
              <a:pPr>
                <a:defRPr/>
              </a:pPr>
              <a:endParaRPr lang="da-DK" dirty="0" smtClean="0">
                <a:solidFill>
                  <a:schemeClr val="accent1">
                    <a:lumMod val="25000"/>
                  </a:schemeClr>
                </a:solidFill>
                <a:latin typeface="Arial" pitchFamily="34" charset="0"/>
                <a:ea typeface="ＭＳ Ｐゴシック" pitchFamily="-97" charset="-128"/>
              </a:endParaRPr>
            </a:p>
            <a:p>
              <a:pPr>
                <a:defRPr/>
              </a:pPr>
              <a:r>
                <a:rPr lang="da-DK" sz="1600" dirty="0" smtClean="0">
                  <a:solidFill>
                    <a:schemeClr val="accent1">
                      <a:lumMod val="25000"/>
                    </a:schemeClr>
                  </a:solidFill>
                  <a:latin typeface="Arial" pitchFamily="34" charset="0"/>
                  <a:ea typeface="ＭＳ Ｐゴシック" pitchFamily="-97" charset="-128"/>
                </a:rPr>
                <a:t>When considering your job offer, do not concentrate on salary alone. Benefits add value to your bottom line and should be a major factor in the determination of whether or not to accept a job offer.</a:t>
              </a:r>
            </a:p>
            <a:p>
              <a:pPr>
                <a:defRPr/>
              </a:pPr>
              <a:endParaRPr lang="da-DK" sz="1600" dirty="0" smtClean="0">
                <a:solidFill>
                  <a:schemeClr val="accent1">
                    <a:lumMod val="25000"/>
                  </a:schemeClr>
                </a:solidFill>
                <a:latin typeface="Arial" pitchFamily="34" charset="0"/>
                <a:ea typeface="ＭＳ Ｐゴシック" pitchFamily="-97" charset="-128"/>
              </a:endParaRPr>
            </a:p>
            <a:p>
              <a:pPr>
                <a:defRPr/>
              </a:pPr>
              <a:r>
                <a:rPr lang="da-DK" sz="1600" dirty="0" smtClean="0">
                  <a:solidFill>
                    <a:schemeClr val="accent1">
                      <a:lumMod val="25000"/>
                    </a:schemeClr>
                  </a:solidFill>
                  <a:latin typeface="Arial" pitchFamily="34" charset="0"/>
                  <a:ea typeface="ＭＳ Ｐゴシック" pitchFamily="-97" charset="-128"/>
                </a:rPr>
                <a:t>For example, if a company does not offer any type of insurance benefits, think about how much you would have to pay a provider to receive the amount and type of coverage that you desire. </a:t>
              </a:r>
              <a:endParaRPr lang="da-DK" sz="1600" dirty="0">
                <a:solidFill>
                  <a:schemeClr val="accent1">
                    <a:lumMod val="25000"/>
                  </a:schemeClr>
                </a:solidFill>
                <a:latin typeface="Arial" pitchFamily="34" charset="0"/>
                <a:ea typeface="ＭＳ Ｐゴシック" pitchFamily="-97" charset="-128"/>
              </a:endParaRPr>
            </a:p>
          </p:txBody>
        </p:sp>
        <p:sp>
          <p:nvSpPr>
            <p:cNvPr id="26638" name="Rectangle 5"/>
            <p:cNvSpPr txBox="1">
              <a:spLocks noChangeArrowheads="1"/>
            </p:cNvSpPr>
            <p:nvPr/>
          </p:nvSpPr>
          <p:spPr bwMode="gray">
            <a:xfrm>
              <a:off x="766763" y="1952625"/>
              <a:ext cx="1833562" cy="153988"/>
            </a:xfrm>
            <a:prstGeom prst="rect">
              <a:avLst/>
            </a:prstGeom>
            <a:noFill/>
            <a:ln w="9525">
              <a:noFill/>
              <a:miter lim="800000"/>
              <a:headEnd/>
              <a:tailEnd/>
            </a:ln>
          </p:spPr>
          <p:txBody>
            <a:bodyPr lIns="0" rIns="0" anchor="ctr"/>
            <a:lstStyle/>
            <a:p>
              <a:pPr defTabSz="914400" eaLnBrk="0" hangingPunct="0">
                <a:lnSpc>
                  <a:spcPct val="95000"/>
                </a:lnSpc>
              </a:pPr>
              <a:endParaRPr lang="en-US" sz="1200" b="1" dirty="0">
                <a:solidFill>
                  <a:schemeClr val="tx2"/>
                </a:solidFill>
              </a:endParaRPr>
            </a:p>
          </p:txBody>
        </p:sp>
        <p:sp>
          <p:nvSpPr>
            <p:cNvPr id="26643" name="Tekstboks 35"/>
            <p:cNvSpPr txBox="1">
              <a:spLocks noChangeArrowheads="1"/>
            </p:cNvSpPr>
            <p:nvPr/>
          </p:nvSpPr>
          <p:spPr bwMode="auto">
            <a:xfrm>
              <a:off x="738708" y="2327789"/>
              <a:ext cx="2363467" cy="238784"/>
            </a:xfrm>
            <a:prstGeom prst="rect">
              <a:avLst/>
            </a:prstGeom>
            <a:noFill/>
            <a:ln w="9525">
              <a:noFill/>
              <a:miter lim="800000"/>
              <a:headEnd/>
              <a:tailEnd/>
            </a:ln>
          </p:spPr>
          <p:txBody>
            <a:bodyPr wrap="square">
              <a:spAutoFit/>
            </a:bodyPr>
            <a:lstStyle/>
            <a:p>
              <a:pPr marL="228600" indent="-228600"/>
              <a:r>
                <a:rPr lang="da-DK" sz="1600" dirty="0" smtClean="0">
                  <a:solidFill>
                    <a:srgbClr val="171717"/>
                  </a:solidFill>
                </a:rPr>
                <a:t>    </a:t>
              </a:r>
              <a:endParaRPr lang="da-DK" sz="1600" dirty="0">
                <a:solidFill>
                  <a:srgbClr val="171717"/>
                </a:solidFil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Slideshop_Done Deal">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Kontortema">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76E7517-0EE9-49CF-990D-9186DC27E5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Slideshop_Done Deal</Template>
  <TotalTime>2465</TotalTime>
  <Words>1199</Words>
  <Application>Microsoft Office PowerPoint</Application>
  <PresentationFormat>On-screen Show (4:3)</PresentationFormat>
  <Paragraphs>136</Paragraphs>
  <Slides>15</Slides>
  <Notes>1</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Slideshop_Done Deal</vt:lpstr>
      <vt:lpstr>1_Kontortema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Accepting the Job Offer</vt:lpstr>
      <vt:lpstr>PowerPoint Presentation</vt:lpstr>
      <vt:lpstr>Withdrawal from the Job Search</vt:lpstr>
      <vt:lpstr>Rejecting the Offer</vt:lpstr>
      <vt:lpstr>PowerPoint Presentation</vt:lpstr>
      <vt:lpstr>PowerPoint Presentation</vt:lpstr>
    </vt:vector>
  </TitlesOfParts>
  <Company>University of Alabama in Huntsville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Kellee Crawford</dc:creator>
  <cp:lastModifiedBy>Kellee Crawford</cp:lastModifiedBy>
  <cp:revision>32</cp:revision>
  <dcterms:created xsi:type="dcterms:W3CDTF">2010-08-27T21:42:14Z</dcterms:created>
  <dcterms:modified xsi:type="dcterms:W3CDTF">2011-09-12T22:09:32Z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TC101875486</vt:lpwstr>
  </property>
</Properties>
</file>