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39"/>
  </p:notesMasterIdLst>
  <p:handoutMasterIdLst>
    <p:handoutMasterId r:id="rId40"/>
  </p:handoutMasterIdLst>
  <p:sldIdLst>
    <p:sldId id="350" r:id="rId2"/>
    <p:sldId id="359" r:id="rId3"/>
    <p:sldId id="365" r:id="rId4"/>
    <p:sldId id="262" r:id="rId5"/>
    <p:sldId id="263" r:id="rId6"/>
    <p:sldId id="370" r:id="rId7"/>
    <p:sldId id="371" r:id="rId8"/>
    <p:sldId id="355" r:id="rId9"/>
    <p:sldId id="356" r:id="rId10"/>
    <p:sldId id="367" r:id="rId11"/>
    <p:sldId id="269" r:id="rId12"/>
    <p:sldId id="388" r:id="rId13"/>
    <p:sldId id="389" r:id="rId14"/>
    <p:sldId id="281" r:id="rId15"/>
    <p:sldId id="282" r:id="rId16"/>
    <p:sldId id="268" r:id="rId17"/>
    <p:sldId id="372" r:id="rId18"/>
    <p:sldId id="380" r:id="rId19"/>
    <p:sldId id="373" r:id="rId20"/>
    <p:sldId id="374" r:id="rId21"/>
    <p:sldId id="382" r:id="rId22"/>
    <p:sldId id="383" r:id="rId23"/>
    <p:sldId id="375" r:id="rId24"/>
    <p:sldId id="379" r:id="rId25"/>
    <p:sldId id="378" r:id="rId26"/>
    <p:sldId id="377" r:id="rId27"/>
    <p:sldId id="376" r:id="rId28"/>
    <p:sldId id="298" r:id="rId29"/>
    <p:sldId id="312" r:id="rId30"/>
    <p:sldId id="277" r:id="rId31"/>
    <p:sldId id="384" r:id="rId32"/>
    <p:sldId id="385" r:id="rId33"/>
    <p:sldId id="386" r:id="rId34"/>
    <p:sldId id="387" r:id="rId35"/>
    <p:sldId id="301" r:id="rId36"/>
    <p:sldId id="390" r:id="rId37"/>
    <p:sldId id="362" r:id="rId3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FF"/>
    <a:srgbClr val="FF9900"/>
    <a:srgbClr val="00FFFF"/>
    <a:srgbClr val="0000FF"/>
    <a:srgbClr val="6699FF"/>
    <a:srgbClr val="99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58" y="1464"/>
      </p:cViewPr>
      <p:guideLst>
        <p:guide orient="horz" pos="36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2"/>
    </p:cViewPr>
  </p:sorterViewPr>
  <p:notesViewPr>
    <p:cSldViewPr>
      <p:cViewPr>
        <p:scale>
          <a:sx n="75" d="100"/>
          <a:sy n="75" d="100"/>
        </p:scale>
        <p:origin x="-2106" y="-72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733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8" tIns="0" rIns="19048" bIns="0" numCol="1" anchor="t" anchorCtr="0" compatLnSpc="1">
            <a:prstTxWarp prst="textNoShape">
              <a:avLst/>
            </a:prstTxWarp>
          </a:bodyPr>
          <a:lstStyle>
            <a:lvl1pPr defTabSz="909638">
              <a:defRPr sz="1000" i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-1588"/>
            <a:ext cx="29733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8" tIns="0" rIns="19048" bIns="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000" i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31263"/>
            <a:ext cx="29733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8" tIns="0" rIns="19048" bIns="0" numCol="1" anchor="b" anchorCtr="0" compatLnSpc="1">
            <a:prstTxWarp prst="textNoShape">
              <a:avLst/>
            </a:prstTxWarp>
          </a:bodyPr>
          <a:lstStyle>
            <a:lvl1pPr defTabSz="909638">
              <a:defRPr sz="1000" i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33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8" tIns="0" rIns="19048" bIns="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fld id="{1EB83461-4ED7-4098-9F93-107C8706F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461125" y="9001125"/>
            <a:ext cx="3254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2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9733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8" tIns="0" rIns="19048" bIns="0" numCol="1" anchor="t" anchorCtr="0" compatLnSpc="1">
            <a:prstTxWarp prst="textNoShape">
              <a:avLst/>
            </a:prstTxWarp>
          </a:bodyPr>
          <a:lstStyle>
            <a:lvl1pPr defTabSz="909638">
              <a:defRPr sz="1000" i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-1588"/>
            <a:ext cx="29733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8" tIns="0" rIns="19048" bIns="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000" i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31263"/>
            <a:ext cx="29733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8" tIns="0" rIns="19048" bIns="0" numCol="1" anchor="b" anchorCtr="0" compatLnSpc="1">
            <a:prstTxWarp prst="textNoShape">
              <a:avLst/>
            </a:prstTxWarp>
          </a:bodyPr>
          <a:lstStyle>
            <a:lvl1pPr defTabSz="909638">
              <a:defRPr sz="1000" i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33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8" tIns="0" rIns="19048" bIns="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B32D9A8-3332-4216-9A07-83C8060B9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4838"/>
            <a:ext cx="502920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7" tIns="46033" rIns="92067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41363"/>
            <a:ext cx="4533900" cy="3400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</p:spTree>
    <p:extLst>
      <p:ext uri="{BB962C8B-B14F-4D97-AF65-F5344CB8AC3E}">
        <p14:creationId xmlns:p14="http://schemas.microsoft.com/office/powerpoint/2010/main" val="2244754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245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BEEB6161-CC04-4D4E-B2A9-49D0CBB87984}" type="slidenum">
              <a:rPr lang="en-US" sz="100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1</a:t>
            </a:fld>
            <a:endParaRPr lang="en-U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 dirty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F6AE62D-6EDD-43A1-BE1F-982FBF94F8A8}" type="slidenum">
              <a:rPr lang="en-US" sz="1000" smtClean="0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21</a:t>
            </a:fld>
            <a:endParaRPr lang="en-US" sz="1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961C425-EA3E-43C7-A443-BCE272572C43}" type="slidenum">
              <a:rPr lang="en-US" sz="100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22</a:t>
            </a:fld>
            <a:endParaRPr lang="en-U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1894EF3-B818-4F90-AB3B-15C0E4523619}" type="slidenum">
              <a:rPr lang="en-US" sz="100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28</a:t>
            </a:fld>
            <a:endParaRPr lang="en-U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AEFED339-F785-427F-BD31-E29C579E102B}" type="slidenum">
              <a:rPr lang="en-US" sz="100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29</a:t>
            </a:fld>
            <a:endParaRPr lang="en-U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98963"/>
            <a:ext cx="5257800" cy="41830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FD2326D6-48FF-4303-A971-F4E657388978}" type="slidenum">
              <a:rPr lang="en-US" sz="100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30</a:t>
            </a:fld>
            <a:endParaRPr lang="en-U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414838"/>
            <a:ext cx="5562600" cy="41846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6F69A89-FEF1-4E3B-B834-3ECA8FBDE874}" type="slidenum">
              <a:rPr lang="en-US" sz="100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35</a:t>
            </a:fld>
            <a:endParaRPr lang="en-U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12/2/2014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9638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9638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9638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9638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8832D0-AFF6-4D43-B8F4-04C03B806616}" type="slidenum">
              <a:rPr lang="en-US" altLang="en-US" sz="1000" smtClean="0">
                <a:solidFill>
                  <a:schemeClr val="tx1"/>
                </a:solidFill>
                <a:latin typeface="Times New Roman" pitchFamily="18" charset="0"/>
              </a:rPr>
              <a:pPr/>
              <a:t>37</a:t>
            </a:fld>
            <a:endParaRPr lang="en-US" altLang="en-U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66405B2-E86D-4935-B1E2-CDEE870F8F9F}" type="slidenum">
              <a:rPr lang="en-US" sz="100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4</a:t>
            </a:fld>
            <a:endParaRPr lang="en-U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410200" cy="41846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F4881079-E667-41C5-B9B7-0BE4BAA71658}" type="slidenum">
              <a:rPr lang="en-US" sz="100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5</a:t>
            </a:fld>
            <a:endParaRPr lang="en-U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562600" cy="41846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B737474E-8B66-4648-9347-5532CC0D2624}" type="slidenum">
              <a:rPr lang="en-US" sz="100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8</a:t>
            </a:fld>
            <a:endParaRPr lang="en-U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181600" cy="41846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CFA70EEE-1248-4AF5-BC97-F32235E893FE}" type="slidenum">
              <a:rPr lang="en-US" sz="100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9</a:t>
            </a:fld>
            <a:endParaRPr lang="en-U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1EEC655-EFC0-427F-8F1F-EB04F7A7BF4F}" type="slidenum">
              <a:rPr lang="en-US" sz="100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11</a:t>
            </a:fld>
            <a:endParaRPr lang="en-U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A9FED18-C8C2-40A6-B1FE-9046F1F9C6D7}" type="slidenum">
              <a:rPr lang="en-US" sz="100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14</a:t>
            </a:fld>
            <a:endParaRPr lang="en-U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A0504829-9C31-452B-A147-EB1CBF58B73A}" type="slidenum">
              <a:rPr lang="en-US" sz="100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15</a:t>
            </a:fld>
            <a:endParaRPr lang="en-U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9638"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4FA6810-600E-463E-B8FD-02C9C0B157AA}" type="slidenum">
              <a:rPr lang="en-US" sz="1000" smtClean="0">
                <a:solidFill>
                  <a:schemeClr val="tx1"/>
                </a:solidFill>
                <a:latin typeface="Times New Roman" pitchFamily="18" charset="0"/>
              </a:rPr>
              <a:pPr>
                <a:defRPr/>
              </a:pPr>
              <a:t>16</a:t>
            </a:fld>
            <a:endParaRPr lang="en-US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OSHA Office of Training and Education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B57F-6CBF-4F76-A12D-C6E750401563}" type="slidenum">
              <a:rPr lang="en-US"/>
              <a:pPr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9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OSHA Office of Training and Education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EAF29-7065-40F3-B666-3474707B2915}" type="slidenum">
              <a:rPr lang="en-US"/>
              <a:pPr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2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OSHA Office of Training and Education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244C-E6F3-4C7B-A4FC-A9AE45B5FBDE}" type="slidenum">
              <a:rPr lang="en-US"/>
              <a:pPr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3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OSHA Office of Training and Education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E58F-8526-4FD9-8E04-7F11B7CA034F}" type="slidenum">
              <a:rPr lang="en-US"/>
              <a:pPr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8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OSHA Office of Training and Education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662D-90C4-4585-AE8A-42EDAFAF2285}" type="slidenum">
              <a:rPr lang="en-US"/>
              <a:pPr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7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OSHA Office of Training and Education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6A6C-922C-4E47-8564-947B5D7C9EE5}" type="slidenum">
              <a:rPr lang="en-US"/>
              <a:pPr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OSHA Office of Training and Education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29F1F-E87D-4001-9CB3-8A5E8EDD51C3}" type="slidenum">
              <a:rPr lang="en-US"/>
              <a:pPr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5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OSHA Office of Training and Education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5780-7FDF-485F-8676-B6D5B0351182}" type="slidenum">
              <a:rPr lang="en-US"/>
              <a:pPr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OSHA Office of Training and Education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246-DE0B-41FD-97AF-EE128A370A95}" type="slidenum">
              <a:rPr lang="en-US"/>
              <a:pPr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3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OSHA Office of Training and Education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372A8-870A-43BB-B8EE-BACC9EF30091}" type="slidenum">
              <a:rPr lang="en-US"/>
              <a:pPr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7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5793" y="1271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77399" y="1399248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36713" y="12703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5793" y="1271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77399" y="1399248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36713" y="12703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5793" y="12713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77398" y="1399247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36713" y="1270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OSHA Office of Training and Education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9DC6B-DA73-490F-9F5F-412B6821384D}" type="slidenum">
              <a:rPr lang="en-US"/>
              <a:pPr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3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1F5D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OSHA Office of Training and Education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8079408-6FD5-4D3D-BDCE-FA39B27D1D85}" type="slidenum">
              <a:rPr lang="en-US"/>
              <a:pPr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4" r:id="rId1"/>
    <p:sldLayoutId id="2147484049" r:id="rId2"/>
    <p:sldLayoutId id="2147484055" r:id="rId3"/>
    <p:sldLayoutId id="2147484056" r:id="rId4"/>
    <p:sldLayoutId id="2147484057" r:id="rId5"/>
    <p:sldLayoutId id="2147484050" r:id="rId6"/>
    <p:sldLayoutId id="2147484058" r:id="rId7"/>
    <p:sldLayoutId id="2147484051" r:id="rId8"/>
    <p:sldLayoutId id="2147484059" r:id="rId9"/>
    <p:sldLayoutId id="2147484052" r:id="rId10"/>
    <p:sldLayoutId id="214748405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F4F1DA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Arial Black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forms/ZP226ueZV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9F9BD1-0B5D-4212-84C1-781CD65C768D}" type="slidenum">
              <a:rPr lang="en-US" altLang="en-US" sz="1200" smtClean="0"/>
              <a:pPr/>
              <a:t>1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28738" y="762000"/>
            <a:ext cx="5943600" cy="11699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Personal Protective Equipment</a:t>
            </a:r>
          </a:p>
        </p:txBody>
      </p:sp>
      <p:pic>
        <p:nvPicPr>
          <p:cNvPr id="8196" name="Picture 8" descr="http://acsundergrad.files.wordpress.com/2012/05/dsc00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31337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Users Responsibilities</a:t>
            </a:r>
            <a:endParaRPr lang="en-US" sz="3200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301625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Attending training sessions on PPE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Properly wearing the PPE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Proper care and maintenance of the PPE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Informing the suoervisor about the need for repair and replacement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8CD4F66-6EBC-4D1E-BDDB-5C2C80E0B18C}" type="slidenum">
              <a:rPr lang="en-US" altLang="en-US" sz="1200" smtClean="0">
                <a:solidFill>
                  <a:schemeClr val="tx2"/>
                </a:solidFill>
              </a:rPr>
              <a:pPr/>
              <a:t>10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12763"/>
            <a:ext cx="5867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Eye Protection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EC5B0A4-1D52-470A-8B5D-95D4F31A03AB}" type="slidenum">
              <a:rPr lang="en-US" altLang="en-US" sz="1200" smtClean="0"/>
              <a:pPr/>
              <a:t>11</a:t>
            </a:fld>
            <a:endParaRPr lang="en-US" altLang="en-US" sz="1200" smtClean="0">
              <a:latin typeface="Times New Roman" pitchFamily="18" charset="0"/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571750"/>
            <a:ext cx="5715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7064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Eye Protection</a:t>
            </a:r>
            <a:endParaRPr lang="en-US" dirty="0">
              <a:cs typeface="+mj-cs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89ACBCC-D134-4AEB-9AD1-AF8AFBC3D974}" type="slidenum">
              <a:rPr lang="en-US" altLang="en-US" sz="1200" smtClean="0">
                <a:solidFill>
                  <a:schemeClr val="tx2"/>
                </a:solidFill>
              </a:rPr>
              <a:pPr/>
              <a:t>12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785938"/>
            <a:ext cx="8229600" cy="4462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 Eye protection is required (but not limited to):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When chemicals, glassware, or a heating source is being used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When working with solid materials or equipment under stress, pressure, or force that might cause fragmentation or flying particles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When an activity generates projectiles, or uses elastic materials under stress (e.g., springs, wires, rubber, glass), or causes collisions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When dust or fumes are present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 When using preserved specimen</a:t>
            </a:r>
          </a:p>
          <a:p>
            <a:pPr>
              <a:defRPr/>
            </a:pPr>
            <a:endParaRPr lang="en-US" sz="2000" b="1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Types of eye protection </a:t>
            </a:r>
            <a:endParaRPr lang="en-US" dirty="0">
              <a:cs typeface="+mj-cs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ACAE546-47DC-429D-9047-F3AE7FED2E3B}" type="slidenum">
              <a:rPr lang="en-US" altLang="en-US" sz="1200" smtClean="0">
                <a:solidFill>
                  <a:schemeClr val="tx2"/>
                </a:solidFill>
              </a:rPr>
              <a:pPr/>
              <a:t>13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685800" y="1752600"/>
            <a:ext cx="81534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/>
              <a:t>Eye protection is mandatory in all areas where there is a potential for injury.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/>
              <a:t>The type of eye protection required depends on the hazard. For most situations safety glasses with side shields are adequate.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/>
              <a:t>Goggles or face shields are required in specific operations where there is danger from splashes of corrosive liquids or flying particles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/>
              <a:t>If a splash occurs proceed to nearest eyewash fountain and flush eyes with water from the eye outward for at least 15-30 minutes.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/>
              <a:t>Recommended that contact lenses not be worn in laboratory.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79413"/>
            <a:ext cx="4343400" cy="11445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Goggles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Usually enclose or protect the eye and the facial area immediately surrounding the eyes from impact, dust, and splashes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000" smtClean="0">
                <a:ea typeface="ＭＳ Ｐゴシック" pitchFamily="34" charset="-128"/>
              </a:rPr>
              <a:t> </a:t>
            </a:r>
            <a:r>
              <a:rPr lang="en-US" altLang="en-US" sz="2400" smtClean="0">
                <a:ea typeface="ＭＳ Ｐゴシック" pitchFamily="34" charset="-128"/>
              </a:rPr>
              <a:t>Often worn when danger from splashes of corrosive liquids or flying particles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702B7BA-894E-4A67-A423-AAA1378C0418}" type="slidenum">
              <a:rPr lang="en-US" altLang="en-US" sz="1200" smtClean="0"/>
              <a:pPr/>
              <a:t>14</a:t>
            </a:fld>
            <a:endParaRPr lang="en-US" altLang="en-US" sz="1200" smtClean="0">
              <a:latin typeface="Times New Roman" pitchFamily="18" charset="0"/>
            </a:endParaRPr>
          </a:p>
        </p:txBody>
      </p:sp>
      <p:pic>
        <p:nvPicPr>
          <p:cNvPr id="21509" name="Picture 8" descr="http://ts1.mm.bing.net/th?id=H.4698703937276028&amp;pid=1.7&amp;w=247&amp;h=176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2352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http://i00.i.aliimg.com/wsphoto/v1/432799460/200pcs-font-b-Safety-b-font-font-b-Goggles-b-font-Glasses-Protective-font-b-L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48025"/>
            <a:ext cx="3657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41148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Welding Shields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1157D3A-0407-497D-90B5-5ADE74DC0F9F}" type="slidenum">
              <a:rPr lang="en-US" altLang="en-US" sz="1200" smtClean="0"/>
              <a:pPr/>
              <a:t>15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62000" y="1431925"/>
            <a:ext cx="77724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+mn-ea"/>
              </a:rPr>
              <a:t>Protect eyes from burns, flying sparks, metal spatter, and slag chips produced during welding, brazing, soldering, and cutting</a:t>
            </a:r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350" y="3200400"/>
            <a:ext cx="23812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8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857500"/>
            <a:ext cx="25431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38862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Face Shields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7988"/>
            <a:ext cx="8077200" cy="14462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000" smtClean="0">
                <a:ea typeface="ＭＳ Ｐゴシック" pitchFamily="34" charset="-128"/>
              </a:rPr>
              <a:t>Device used to protect the entire face from flying objects, debris and chemical splashes or potentially infectious fluid.</a:t>
            </a:r>
          </a:p>
          <a:p>
            <a:pPr eaLnBrk="1" hangingPunct="1">
              <a:buFontTx/>
              <a:buChar char="•"/>
            </a:pPr>
            <a:r>
              <a:rPr lang="en-US" altLang="en-US" sz="2000" smtClean="0">
                <a:ea typeface="ＭＳ Ｐゴシック" pitchFamily="34" charset="-128"/>
              </a:rPr>
              <a:t>Do </a:t>
            </a:r>
            <a:r>
              <a:rPr lang="en-US" altLang="en-US" sz="2000" u="sng" smtClean="0">
                <a:ea typeface="ＭＳ Ｐゴシック" pitchFamily="34" charset="-128"/>
              </a:rPr>
              <a:t>not</a:t>
            </a:r>
            <a:r>
              <a:rPr lang="en-US" altLang="en-US" sz="2000" smtClean="0">
                <a:ea typeface="ＭＳ Ｐゴシック" pitchFamily="34" charset="-128"/>
              </a:rPr>
              <a:t> protect from impact hazards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915589E-55CE-4B8F-ACD0-C8AD75D9B20F}" type="slidenum">
              <a:rPr lang="en-US" altLang="en-US" sz="1200" smtClean="0"/>
              <a:pPr/>
              <a:t>16</a:t>
            </a:fld>
            <a:endParaRPr lang="en-US" altLang="en-US" sz="1200" smtClean="0">
              <a:latin typeface="Times New Roman" pitchFamily="18" charset="0"/>
            </a:endParaRP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6576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8" name="Picture 10" descr="http://www.medexsupply.com/images/GRF-1194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124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a typeface="+mj-ea"/>
                <a:cs typeface="+mj-cs"/>
              </a:rPr>
              <a:t>Choosing Gloves: Compatibility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212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ea typeface="ＭＳ Ｐゴシック" pitchFamily="34" charset="-128"/>
              </a:rPr>
              <a:t>Three important properties determine the type of chemical-resistant gloves worn:</a:t>
            </a:r>
            <a:br>
              <a:rPr lang="en-US" altLang="en-US" sz="2400" smtClean="0">
                <a:ea typeface="ＭＳ Ｐゴシック" pitchFamily="34" charset="-128"/>
              </a:rPr>
            </a:br>
            <a:endParaRPr lang="en-US" altLang="en-US" sz="2400" smtClean="0">
              <a:ea typeface="ＭＳ Ｐゴシック" pitchFamily="34" charset="-128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>
                <a:ea typeface="ＭＳ Ｐゴシック" pitchFamily="34" charset="-128"/>
              </a:rPr>
              <a:t>Chemical degradation – Some chemicals cause gloves to deteriorate, rendering them useless.  For example, most organic solvents will dissolve latex rubber.</a:t>
            </a:r>
            <a:br>
              <a:rPr lang="en-US" altLang="en-US" sz="2400" smtClean="0">
                <a:ea typeface="ＭＳ Ｐゴシック" pitchFamily="34" charset="-128"/>
              </a:rPr>
            </a:br>
            <a:endParaRPr lang="en-US" altLang="en-US" sz="2400" smtClean="0">
              <a:ea typeface="ＭＳ Ｐゴシック" pitchFamily="34" charset="-128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>
                <a:ea typeface="ＭＳ Ｐゴシック" pitchFamily="34" charset="-128"/>
              </a:rPr>
              <a:t>Permeation rate – The rate at which a specific chemical diffuses through glove material.</a:t>
            </a:r>
            <a:br>
              <a:rPr lang="en-US" altLang="en-US" sz="2400" smtClean="0">
                <a:ea typeface="ＭＳ Ｐゴシック" pitchFamily="34" charset="-128"/>
              </a:rPr>
            </a:br>
            <a:endParaRPr lang="en-US" altLang="en-US" sz="2400" smtClean="0">
              <a:ea typeface="ＭＳ Ｐゴシック" pitchFamily="34" charset="-128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smtClean="0">
                <a:ea typeface="ＭＳ Ｐゴシック" pitchFamily="34" charset="-128"/>
              </a:rPr>
              <a:t>Breakthrough time -  The amount of time required for a given chemical to penetrate through a glove</a:t>
            </a:r>
            <a:r>
              <a:rPr lang="en-US" altLang="en-US" sz="2000" smtClean="0">
                <a:ea typeface="ＭＳ Ｐゴシック" pitchFamily="34" charset="-128"/>
              </a:rPr>
              <a:t>.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AF826DF-A0B3-41C4-B3C8-8665ECB63080}" type="slidenum">
              <a:rPr lang="en-US" altLang="en-US" sz="1200" smtClean="0">
                <a:solidFill>
                  <a:schemeClr val="tx2"/>
                </a:solidFill>
              </a:rPr>
              <a:pPr/>
              <a:t>17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Type of gloves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76348E-15B8-4D5C-8B5C-E4530E3B3AC7}" type="slidenum">
              <a:rPr lang="en-US" altLang="en-US" sz="1200" smtClean="0">
                <a:solidFill>
                  <a:schemeClr val="tx2"/>
                </a:solidFill>
              </a:rPr>
              <a:pPr/>
              <a:t>18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524000"/>
            <a:ext cx="6934200" cy="426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Glove compatibility chart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19FCB12-21CD-451B-A9DA-6D46FD09CBCE}" type="slidenum">
              <a:rPr lang="en-US" altLang="en-US" sz="1200" smtClean="0">
                <a:solidFill>
                  <a:schemeClr val="tx2"/>
                </a:solidFill>
              </a:rPr>
              <a:pPr/>
              <a:t>19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4008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What is Personnel </a:t>
            </a:r>
            <a:r>
              <a:rPr lang="en-US" sz="2800" dirty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</a:t>
            </a: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rotective Equipment- PPE?</a:t>
            </a:r>
            <a:endParaRPr lang="en-US" sz="2800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E1F8985-5AEB-4F54-924D-56451790CA66}" type="slidenum">
              <a:rPr lang="en-US" altLang="en-US" sz="1200" smtClean="0">
                <a:solidFill>
                  <a:schemeClr val="tx2"/>
                </a:solidFill>
              </a:rPr>
              <a:pPr/>
              <a:t>2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0" y="1814513"/>
            <a:ext cx="39624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21" name="Content Placeholder 2"/>
          <p:cNvSpPr txBox="1">
            <a:spLocks/>
          </p:cNvSpPr>
          <p:nvPr/>
        </p:nvSpPr>
        <p:spPr bwMode="auto">
          <a:xfrm>
            <a:off x="685800" y="1600200"/>
            <a:ext cx="4038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/>
              <a:t>PPE is defined as a device or clothing worn by a worker to help prevent direct exposure to hazards and protect workers from Bodily Injury</a:t>
            </a:r>
          </a:p>
          <a:p>
            <a:pPr eaLnBrk="1" hangingPunct="1"/>
            <a:r>
              <a:rPr lang="en-US" altLang="en-US" sz="2000"/>
              <a:t>PPE is the least preferred method of protection, and should be used following engineering and administrative controls methods.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D2E8A9-4550-46B4-B9CB-2C815907629D}" type="slidenum">
              <a:rPr lang="en-US" altLang="en-US" sz="1200" smtClean="0">
                <a:solidFill>
                  <a:schemeClr val="tx2"/>
                </a:solidFill>
              </a:rPr>
              <a:pPr/>
              <a:t>20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0"/>
            <a:ext cx="8001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5575"/>
            <a:ext cx="6705600" cy="83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Types of Gloves cont.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28B93A7-BC68-41A6-926B-673B2B227854}" type="slidenum">
              <a:rPr lang="en-US" altLang="en-US" sz="1200" smtClean="0"/>
              <a:pPr/>
              <a:t>21</a:t>
            </a:fld>
            <a:endParaRPr lang="en-US" altLang="en-US" sz="1200" smtClean="0">
              <a:latin typeface="Times New Roman" pitchFamily="18" charset="0"/>
            </a:endParaRPr>
          </a:p>
        </p:txBody>
      </p:sp>
      <p:pic>
        <p:nvPicPr>
          <p:cNvPr id="3072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9988" y="1154113"/>
            <a:ext cx="2668587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828675" y="1154113"/>
            <a:ext cx="3878263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300" i="1">
                <a:ea typeface="ＭＳ Ｐゴシック" charset="0"/>
              </a:rPr>
              <a:t>Norfoil</a:t>
            </a:r>
            <a:r>
              <a:rPr lang="en-US" sz="2300">
                <a:ea typeface="ＭＳ Ｐゴシック" charset="0"/>
              </a:rPr>
              <a:t> laminate resists permeation and breakthrough by an array of toxic/hazardous chemicals. </a:t>
            </a:r>
            <a:r>
              <a:rPr lang="en-US" sz="2000">
                <a:ea typeface="ＭＳ Ｐゴシック" charset="0"/>
              </a:rPr>
              <a:t>Resistant to a wide range of solvents, acids, and bases </a:t>
            </a:r>
            <a:endParaRPr lang="en-US" sz="2300">
              <a:ea typeface="ＭＳ Ｐゴシック" charset="0"/>
            </a:endParaRP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838200" y="3429000"/>
            <a:ext cx="3989388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300" i="1">
                <a:ea typeface="ＭＳ Ｐゴシック" charset="0"/>
              </a:rPr>
              <a:t>Butyl</a:t>
            </a:r>
            <a:r>
              <a:rPr lang="en-US" sz="2300">
                <a:ea typeface="ＭＳ Ｐゴシック" charset="0"/>
              </a:rPr>
              <a:t> provides the highest permeation resistance to gas or water vapors; frequently used for ketones (M.E.K., Acetone) and esters (Amyl Acetate, Ethyl Acetate).</a:t>
            </a:r>
          </a:p>
        </p:txBody>
      </p:sp>
      <p:pic>
        <p:nvPicPr>
          <p:cNvPr id="28679" name="Picture 9" descr="http://ts3.mm.bing.net/th?id=H.4969394215454678&amp;pid=1.7&amp;w=190&amp;h=184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3657600"/>
            <a:ext cx="248761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778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Types of Gloves 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cont</a:t>
            </a:r>
            <a:r>
              <a:rPr lang="en-US" sz="3200" dirty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.</a:t>
            </a:r>
            <a:endParaRPr lang="en-US" sz="3600" dirty="0" smtClean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80DE0CC-1952-4D2A-B30E-25A003B1AA68}" type="slidenum">
              <a:rPr lang="en-US" altLang="en-US" sz="1200" smtClean="0"/>
              <a:pPr/>
              <a:t>22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831850" y="3586163"/>
            <a:ext cx="4364038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>
                <a:ea typeface="ＭＳ Ｐゴシック" charset="0"/>
              </a:rPr>
              <a:t>Nitrile</a:t>
            </a:r>
            <a:r>
              <a:rPr lang="en-US" sz="2000">
                <a:ea typeface="ＭＳ Ｐゴシック" charset="0"/>
              </a:rPr>
              <a:t> provides protection against a wide variety of solvents, harsh chemicals, fats and petroleum products and also provides excellent resistance to cuts, snags, punctures and abrasions.</a:t>
            </a:r>
          </a:p>
        </p:txBody>
      </p:sp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728663" y="1028700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000" i="1"/>
              <a:t>Viton</a:t>
            </a:r>
            <a:r>
              <a:rPr lang="en-US" altLang="en-US" sz="2000"/>
              <a:t> is made specifically for handling chlorinated and aromatic solvents, exhibit a high degree of impermeability to these solvents and can be used in or around water and water-based solutions. Viton also has superior resistance to PCBs</a:t>
            </a:r>
          </a:p>
        </p:txBody>
      </p:sp>
      <p:pic>
        <p:nvPicPr>
          <p:cNvPr id="29702" name="Picture 9" descr="http://ts2.mm.bing.net/th?id=H.4858107343145901&amp;pid=1.7&amp;w=144&amp;h=182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689350"/>
            <a:ext cx="238125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 descr="http://ts2.mm.bing.net/th?id=H.4721583215149885&amp;pid=1.7&amp;w=250&amp;h=188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255713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Ways to protect your skin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467600" cy="393065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defRPr/>
            </a:pPr>
            <a:r>
              <a:rPr lang="en-US" sz="2400" dirty="0" smtClean="0">
                <a:ea typeface="+mn-ea"/>
                <a:cs typeface="+mn-cs"/>
              </a:rPr>
              <a:t>Choose the right PPE for the specific agent you are working with.</a:t>
            </a:r>
          </a:p>
          <a:p>
            <a:pPr marL="609600" indent="-609600" eaLnBrk="1" hangingPunct="1">
              <a:buClr>
                <a:schemeClr val="tx1"/>
              </a:buClr>
              <a:defRPr/>
            </a:pPr>
            <a:r>
              <a:rPr lang="en-US" sz="2400" dirty="0" smtClean="0">
                <a:ea typeface="+mn-ea"/>
                <a:cs typeface="+mn-cs"/>
              </a:rPr>
              <a:t>Cover any portion of the skin that is likely to be exposed</a:t>
            </a:r>
          </a:p>
          <a:p>
            <a:pPr marL="609600" indent="-609600" eaLnBrk="1" hangingPunct="1">
              <a:buClr>
                <a:schemeClr val="tx1"/>
              </a:buClr>
              <a:defRPr/>
            </a:pPr>
            <a:r>
              <a:rPr lang="en-US" sz="2400" dirty="0" smtClean="0">
                <a:ea typeface="+mn-ea"/>
                <a:cs typeface="+mn-cs"/>
              </a:rPr>
              <a:t>Examples include lab coats, aprons, sleeves, coveralls, head coverings, or protective footwear.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AC9D0BC-B71C-4A0B-B1E5-7FE6A97E1B8A}" type="slidenum">
              <a:rPr lang="en-US" altLang="en-US" sz="1200" smtClean="0">
                <a:solidFill>
                  <a:schemeClr val="tx2"/>
                </a:solidFill>
              </a:rPr>
              <a:pPr/>
              <a:t>23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Lab coat requirements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4750"/>
          </a:xfrm>
        </p:spPr>
        <p:txBody>
          <a:bodyPr/>
          <a:lstStyle/>
          <a:p>
            <a:r>
              <a:rPr lang="en-US" altLang="en-US" sz="2400" smtClean="0">
                <a:ea typeface="ＭＳ Ｐゴシック" pitchFamily="34" charset="-128"/>
              </a:rPr>
              <a:t>Lab coats made of polyester-cotton blends (no less than 35% cotton) are acceptable in labs where no open flames are present. </a:t>
            </a:r>
          </a:p>
          <a:p>
            <a:r>
              <a:rPr lang="en-US" altLang="en-US" sz="2400" smtClean="0">
                <a:ea typeface="ＭＳ Ｐゴシック" pitchFamily="34" charset="-128"/>
              </a:rPr>
              <a:t>Lab coats must be made of 100% cotton or flame resistant material in labs where open flames are used (such as alcohol burners). </a:t>
            </a:r>
          </a:p>
          <a:p>
            <a:r>
              <a:rPr lang="en-US" altLang="en-US" sz="2400" smtClean="0">
                <a:ea typeface="ＭＳ Ｐゴシック" pitchFamily="34" charset="-128"/>
              </a:rPr>
              <a:t>Labs that store large quantities (&gt;10gallons) of flammable liquids outside a flammable storage cabinet must use lab coats made of 100% Cotton treated with flame retardant material.</a:t>
            </a:r>
          </a:p>
          <a:p>
            <a:r>
              <a:rPr lang="en-US" altLang="en-US" sz="2400" smtClean="0">
                <a:ea typeface="ＭＳ Ｐゴシック" pitchFamily="34" charset="-128"/>
              </a:rPr>
              <a:t> Lab coats of flame resistant (FR) material are required in labs where pyrophoric materials are handled. 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8159144-6B46-4585-9F38-8C68B2448388}" type="slidenum">
              <a:rPr lang="en-US" altLang="en-US" sz="1200" smtClean="0">
                <a:solidFill>
                  <a:schemeClr val="tx2"/>
                </a:solidFill>
              </a:rPr>
              <a:pPr/>
              <a:t>24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ea typeface="+mj-ea"/>
                <a:cs typeface="+mj-cs"/>
              </a:rPr>
              <a:t>Select lab coat/apron using the following recommendations: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smtClean="0">
                <a:ea typeface="ＭＳ Ｐゴシック" pitchFamily="34" charset="-128"/>
              </a:rPr>
              <a:t>Length</a:t>
            </a:r>
            <a:r>
              <a:rPr lang="en-US" altLang="en-US" sz="2400" smtClean="0">
                <a:ea typeface="ＭＳ Ｐゴシック" pitchFamily="34" charset="-128"/>
              </a:rPr>
              <a:t> - At least knee length or longer is recommended for most effective coverage.</a:t>
            </a:r>
          </a:p>
          <a:p>
            <a:r>
              <a:rPr lang="en-US" altLang="en-US" sz="2400" b="1" smtClean="0">
                <a:ea typeface="ＭＳ Ｐゴシック" pitchFamily="34" charset="-128"/>
              </a:rPr>
              <a:t>Wristband</a:t>
            </a:r>
            <a:r>
              <a:rPr lang="en-US" altLang="en-US" sz="2400" smtClean="0">
                <a:ea typeface="ＭＳ Ｐゴシック" pitchFamily="34" charset="-128"/>
              </a:rPr>
              <a:t> - It is recommended that a lab coat with a fitted wristband/cuff be used to reduce the potential for splashes up the arm and fire hazards.</a:t>
            </a:r>
          </a:p>
          <a:p>
            <a:r>
              <a:rPr lang="en-US" altLang="en-US" sz="2400" b="1" smtClean="0">
                <a:ea typeface="ＭＳ Ｐゴシック" pitchFamily="34" charset="-128"/>
              </a:rPr>
              <a:t>Top button</a:t>
            </a:r>
            <a:r>
              <a:rPr lang="en-US" altLang="en-US" sz="2400" smtClean="0">
                <a:ea typeface="ＭＳ Ｐゴシック" pitchFamily="34" charset="-128"/>
              </a:rPr>
              <a:t> - It is best to use a lab coat that provides for a high top button at the neck to provide most effective protection.</a:t>
            </a:r>
          </a:p>
          <a:p>
            <a:r>
              <a:rPr lang="en-US" altLang="en-US" sz="2400" b="1" smtClean="0">
                <a:ea typeface="ＭＳ Ｐゴシック" pitchFamily="34" charset="-128"/>
              </a:rPr>
              <a:t>Fire resistant</a:t>
            </a:r>
            <a:r>
              <a:rPr lang="en-US" altLang="en-US" sz="2400" smtClean="0">
                <a:ea typeface="ＭＳ Ｐゴシック" pitchFamily="34" charset="-128"/>
              </a:rPr>
              <a:t> - Use only those constructed of a flame resistant material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BEF4FB4-849D-4939-BE8E-0D8E3B2224C4}" type="slidenum">
              <a:rPr lang="en-US" altLang="en-US" sz="1200" smtClean="0">
                <a:solidFill>
                  <a:schemeClr val="tx2"/>
                </a:solidFill>
              </a:rPr>
              <a:pPr/>
              <a:t>25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6302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Lab coat selection chart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2BDF07B-A572-4620-AE21-D9A08919C965}" type="slidenum">
              <a:rPr lang="en-US" altLang="en-US" sz="1200" smtClean="0">
                <a:solidFill>
                  <a:schemeClr val="tx2"/>
                </a:solidFill>
              </a:rPr>
              <a:pPr/>
              <a:t>26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381000"/>
          <a:ext cx="7010400" cy="6296025"/>
        </p:xfrm>
        <a:graphic>
          <a:graphicData uri="http://schemas.openxmlformats.org/drawingml/2006/table">
            <a:tbl>
              <a:tblPr/>
              <a:tblGrid>
                <a:gridCol w="1222375"/>
                <a:gridCol w="2527300"/>
                <a:gridCol w="1460500"/>
                <a:gridCol w="1800225"/>
              </a:tblGrid>
              <a:tr h="29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Material/Source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Features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Pros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Cons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81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Polyester/Cotton Blend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80% Polyester / 20% Cotton, 65/35, and 40/60 are common blends.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Liquid Resistance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Splash resistant. </a:t>
                      </a:r>
                      <a:b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 specific chemical resistance. </a:t>
                      </a:r>
                      <a:b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Better protection against corrosive material than cotton. </a:t>
                      </a:r>
                      <a:b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Flame Resistance </a:t>
                      </a:r>
                      <a:b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 </a:t>
                      </a:r>
                      <a:b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Appropriate for use in clinical settings and research laboratories where biological material is manipulated.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Polyester blends burn readily when ignited, and are not appropriate for use with flammable liquids, pyrophoric materials, or near open flame.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22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100% Cotton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Liquid Resistance </a:t>
                      </a:r>
                      <a:b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Not splash resistant. </a:t>
                      </a:r>
                      <a:b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 specific chemical resistance. </a:t>
                      </a:r>
                      <a:b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Cotton lab coats provide better protection from solvent contamination than corrosive contamination.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Flame Resistance </a:t>
                      </a:r>
                      <a:b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 </a:t>
                      </a:r>
                      <a:b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Appropriate for use in clinical settings and research laboratories where there is light flammable liquid or open flame use.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Cotton lab coats should be supplemented with a chemical splash apron when corrosive material is handled.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22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100% Cotton treated with flame retardant.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Liquid Resistance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Not splash resistant. </a:t>
                      </a:r>
                      <a:b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 specific chemical resistance.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Flame Resistance </a:t>
                      </a:r>
                      <a:b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Yes </a:t>
                      </a:r>
                      <a:b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Flame-resistant (FR) fabrics and garments are intended to resist ignition, prevent the spread of flames 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Appropriate for use in research laboratories where substantial fire risk exists from flammable material handling or open flame use.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Laundering will not damage the flame resistant coating.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More costly than a traditional 100% cotton lab coat.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02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Nomex IIIA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Liquid Resistance </a:t>
                      </a:r>
                      <a:b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Flame Resistance </a:t>
                      </a:r>
                      <a:b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Yes</a:t>
                      </a:r>
                      <a:b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When in contact with direct flame or extreme heat, fibers in the protective clothing enlarge, enabling greater distance between the user</a:t>
                      </a:r>
                      <a:r>
                        <a:rPr kumimoji="0" lang="ja-JP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 skin and heat source.</a:t>
                      </a:r>
                      <a:b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Comfort </a:t>
                      </a:r>
                      <a:b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Breathable, but slightly bulkier than polyester blend or 100% cotton materials.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Appropriate for use in research laboratories where there is extreme fire danger from open flame, electrical arc flash, and pyrophoric material.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Expensive.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761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DuPont Tyvek lab coats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167" marR="531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Liquid Resistance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Barrier to particles, biological fluids, and chemicals.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Flame Resistance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Not flame retardant and melts at 135°C (275°F)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167" marR="531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Appropriate for use in clinical settings and research laboratories where biological material is manipulated Excellent protection against microscopic airborne particles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167" marR="531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Inappropriate for use in environments with a significant fire danger,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3167" marR="5316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a typeface="+mj-ea"/>
                <a:cs typeface="+mj-cs"/>
              </a:rPr>
              <a:t>Protection against inhalation hazard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467600" cy="2057400"/>
          </a:xfrm>
        </p:spPr>
        <p:txBody>
          <a:bodyPr/>
          <a:lstStyle/>
          <a:p>
            <a:pPr marL="0" indent="0" eaLnBrk="1" hangingPunct="1">
              <a:spcBef>
                <a:spcPct val="20000"/>
              </a:spcBef>
              <a:buClr>
                <a:srgbClr val="000000"/>
              </a:buClr>
              <a:buSzTx/>
              <a:buFont typeface="Wingdings" pitchFamily="2" charset="2"/>
              <a:buNone/>
              <a:defRPr/>
            </a:pPr>
            <a:r>
              <a:rPr lang="en-US" sz="1800" kern="0" dirty="0">
                <a:solidFill>
                  <a:srgbClr val="FFFFFF"/>
                </a:solidFill>
                <a:ea typeface="+mn-ea"/>
                <a:cs typeface="+mn-cs"/>
              </a:rPr>
              <a:t>The use of a respirator may be necessary to protect against vapors and chemical particulates.  </a:t>
            </a:r>
          </a:p>
          <a:p>
            <a:pPr marL="0" indent="0" eaLnBrk="1" hangingPunct="1">
              <a:spcBef>
                <a:spcPct val="20000"/>
              </a:spcBef>
              <a:buClr>
                <a:srgbClr val="000000"/>
              </a:buClr>
              <a:buSzTx/>
              <a:buFont typeface="Wingdings" pitchFamily="2" charset="2"/>
              <a:buNone/>
              <a:defRPr/>
            </a:pPr>
            <a:r>
              <a:rPr lang="en-US" sz="1800" kern="0" dirty="0">
                <a:solidFill>
                  <a:srgbClr val="FFFFFF"/>
                </a:solidFill>
                <a:ea typeface="+mn-ea"/>
                <a:cs typeface="+mn-cs"/>
              </a:rPr>
              <a:t>The keys to effective respirator use are proper fit and the selection of the </a:t>
            </a:r>
            <a:r>
              <a:rPr lang="en-US" sz="1800" kern="0" dirty="0" smtClean="0">
                <a:solidFill>
                  <a:srgbClr val="FFFFFF"/>
                </a:solidFill>
                <a:ea typeface="+mn-ea"/>
                <a:cs typeface="+mn-cs"/>
              </a:rPr>
              <a:t>appropriate cartridge</a:t>
            </a:r>
          </a:p>
          <a:p>
            <a:pPr marL="0" indent="0" eaLnBrk="1" hangingPunct="1">
              <a:spcBef>
                <a:spcPct val="20000"/>
              </a:spcBef>
              <a:buClr>
                <a:srgbClr val="000000"/>
              </a:buClr>
              <a:buSzTx/>
              <a:buFont typeface="Wingdings" pitchFamily="2" charset="2"/>
              <a:buNone/>
              <a:defRPr/>
            </a:pPr>
            <a:r>
              <a:rPr lang="en-US" sz="1800" i="1" dirty="0">
                <a:ea typeface="+mn-ea"/>
                <a:cs typeface="+mn-cs"/>
              </a:rPr>
              <a:t>A</a:t>
            </a:r>
            <a:r>
              <a:rPr lang="en-US" sz="1800" i="1" dirty="0" smtClean="0">
                <a:ea typeface="+mn-ea"/>
                <a:cs typeface="+mn-cs"/>
              </a:rPr>
              <a:t>nyone using a  respirator (including N95 dust masks) must first receive a medical evaluation, approval, and training</a:t>
            </a:r>
            <a:endParaRPr lang="en-US" sz="1800" kern="0" dirty="0">
              <a:solidFill>
                <a:srgbClr val="FFFFFF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06BE77A-3937-46DC-A80E-5FF8D700843B}" type="slidenum">
              <a:rPr lang="en-US" altLang="en-US" sz="1200" smtClean="0">
                <a:solidFill>
                  <a:schemeClr val="tx2"/>
                </a:solidFill>
              </a:rPr>
              <a:pPr/>
              <a:t>27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3886200"/>
          <a:ext cx="5476875" cy="2381250"/>
        </p:xfrm>
        <a:graphic>
          <a:graphicData uri="http://schemas.openxmlformats.org/drawingml/2006/table">
            <a:tbl>
              <a:tblPr firstRow="1" firstCol="1" bandRow="1"/>
              <a:tblGrid>
                <a:gridCol w="1290315"/>
                <a:gridCol w="4186560"/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Chemical Cartridge Color Coding</a:t>
                      </a:r>
                      <a:br>
                        <a:rPr lang="en-US" sz="9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en-US" sz="900" i="1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All manufacturers use the same color coding for gas/vapor protection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Color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White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Acid Gas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5C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Black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Organic Vapors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Green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Ammonia Gas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5C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Yellow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Acid Gas &amp; Organic Vapor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Olive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Mulit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-gas (protects against numerous gases and vapors)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5C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Magenta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Particulate Filter Cartridge (HEPA) (Also called P100)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(A HEPA is a particulate filter; all others are used for gases and/or vapors.)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61722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Hearing Protection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AC6814C-21C2-476D-A5A3-88092635C547}" type="slidenum">
              <a:rPr lang="en-US" altLang="en-US" sz="1200" smtClean="0"/>
              <a:pPr/>
              <a:t>28</a:t>
            </a:fld>
            <a:endParaRPr lang="en-US" altLang="en-US" sz="1200" smtClean="0">
              <a:latin typeface="Times New Roman" pitchFamily="18" charset="0"/>
            </a:endParaRPr>
          </a:p>
        </p:txBody>
      </p:sp>
      <p:pic>
        <p:nvPicPr>
          <p:cNvPr id="35844" name="Picture 6" descr="http://www.soundhearing.com.au/images/CalibratedHearingProtection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342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760413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90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Examples of Hearing Protectors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F50607-5EB1-4FDB-8677-FD240F3D4ED0}" type="slidenum">
              <a:rPr lang="en-US" altLang="en-US" sz="1200" smtClean="0"/>
              <a:pPr/>
              <a:t>29</a:t>
            </a:fld>
            <a:endParaRPr lang="en-US" altLang="en-US" sz="1200" smtClean="0">
              <a:latin typeface="Times New Roman" pitchFamily="18" charset="0"/>
            </a:endParaRPr>
          </a:p>
        </p:txBody>
      </p:sp>
      <p:pic>
        <p:nvPicPr>
          <p:cNvPr id="3891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13" y="2873375"/>
            <a:ext cx="2212975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917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7613" y="2873375"/>
            <a:ext cx="20732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918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3813" y="2873375"/>
            <a:ext cx="20478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919" name="Rectangle 5"/>
          <p:cNvSpPr>
            <a:spLocks noChangeArrowheads="1"/>
          </p:cNvSpPr>
          <p:nvPr/>
        </p:nvSpPr>
        <p:spPr bwMode="auto">
          <a:xfrm>
            <a:off x="1031875" y="1687513"/>
            <a:ext cx="2011363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600" b="1">
                <a:ea typeface="ＭＳ Ｐゴシック" charset="0"/>
              </a:rPr>
              <a:t>Earmuffs</a:t>
            </a:r>
          </a:p>
          <a:p>
            <a:pPr>
              <a:defRPr/>
            </a:pPr>
            <a:r>
              <a:rPr lang="en-US" sz="1200">
                <a:ea typeface="ＭＳ Ｐゴシック" charset="0"/>
              </a:rPr>
              <a:t>can reduce noise by as</a:t>
            </a:r>
          </a:p>
          <a:p>
            <a:pPr>
              <a:defRPr/>
            </a:pPr>
            <a:r>
              <a:rPr lang="en-US" sz="1200">
                <a:ea typeface="ＭＳ Ｐゴシック" charset="0"/>
              </a:rPr>
              <a:t> much as 15 to 30 decibels</a:t>
            </a:r>
            <a:endParaRPr lang="en-US" sz="1200" b="1">
              <a:ea typeface="ＭＳ Ｐゴシック" charset="0"/>
            </a:endParaRPr>
          </a:p>
        </p:txBody>
      </p:sp>
      <p:sp>
        <p:nvSpPr>
          <p:cNvPr id="38920" name="Rectangle 6"/>
          <p:cNvSpPr>
            <a:spLocks noChangeArrowheads="1"/>
          </p:cNvSpPr>
          <p:nvPr/>
        </p:nvSpPr>
        <p:spPr bwMode="auto">
          <a:xfrm>
            <a:off x="3657600" y="1744663"/>
            <a:ext cx="20161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b="1">
                <a:ea typeface="ＭＳ Ｐゴシック" charset="0"/>
              </a:rPr>
              <a:t>Earplugs</a:t>
            </a:r>
          </a:p>
          <a:p>
            <a:pPr>
              <a:defRPr/>
            </a:pPr>
            <a:r>
              <a:rPr lang="en-US" sz="1200" b="1">
                <a:ea typeface="ＭＳ Ｐゴシック" charset="0"/>
              </a:rPr>
              <a:t>foam ear plugs to fit ear </a:t>
            </a:r>
          </a:p>
          <a:p>
            <a:pPr>
              <a:defRPr/>
            </a:pPr>
            <a:r>
              <a:rPr lang="en-US" sz="1200" b="1">
                <a:ea typeface="ＭＳ Ｐゴシック" charset="0"/>
              </a:rPr>
              <a:t>canals of different sizes. </a:t>
            </a:r>
          </a:p>
        </p:txBody>
      </p:sp>
      <p:sp>
        <p:nvSpPr>
          <p:cNvPr id="38921" name="Rectangle 7"/>
          <p:cNvSpPr>
            <a:spLocks noChangeArrowheads="1"/>
          </p:cNvSpPr>
          <p:nvPr/>
        </p:nvSpPr>
        <p:spPr bwMode="auto">
          <a:xfrm>
            <a:off x="6096000" y="1687513"/>
            <a:ext cx="2139950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600" b="1">
                <a:ea typeface="ＭＳ Ｐゴシック" charset="0"/>
              </a:rPr>
              <a:t>Canal Caps</a:t>
            </a:r>
          </a:p>
          <a:p>
            <a:pPr>
              <a:defRPr/>
            </a:pPr>
            <a:r>
              <a:rPr lang="en-US" sz="1200">
                <a:ea typeface="ＭＳ Ｐゴシック" charset="0"/>
              </a:rPr>
              <a:t>provide less protection than</a:t>
            </a:r>
          </a:p>
          <a:p>
            <a:pPr>
              <a:defRPr/>
            </a:pPr>
            <a:r>
              <a:rPr lang="en-US" sz="1200">
                <a:ea typeface="ＭＳ Ｐゴシック" charset="0"/>
              </a:rPr>
              <a:t> ear muffs or plugs, </a:t>
            </a:r>
            <a:endParaRPr lang="en-US" sz="1200" b="1">
              <a:ea typeface="ＭＳ Ｐゴシック" charset="0"/>
            </a:endParaRPr>
          </a:p>
        </p:txBody>
      </p:sp>
      <p:sp>
        <p:nvSpPr>
          <p:cNvPr id="36874" name="TextBox 1"/>
          <p:cNvSpPr txBox="1">
            <a:spLocks noChangeArrowheads="1"/>
          </p:cNvSpPr>
          <p:nvPr/>
        </p:nvSpPr>
        <p:spPr bwMode="auto">
          <a:xfrm>
            <a:off x="1447800" y="5715000"/>
            <a:ext cx="6067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FFFF00"/>
                </a:solidFill>
              </a:rPr>
              <a:t>Contact OEHS for a noise level evaluation if you suspect of noise pollution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3151188" y="6313488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fld id="{323B525C-252E-43BF-BC72-1F6A18DFEA58}" type="slidenum">
              <a:rPr lang="en-US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ctr"/>
              <a:t>3</a:t>
            </a:fld>
            <a:endParaRPr lang="en-US" alt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28600" y="1636713"/>
            <a:ext cx="8763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1. Engineering Controls                 Most Effective Control</a:t>
            </a:r>
            <a:r>
              <a:rPr lang="en-US" altLang="en-US">
                <a:solidFill>
                  <a:schemeClr val="tx1"/>
                </a:solidFill>
              </a:rPr>
              <a:t/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/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 b="1">
                <a:solidFill>
                  <a:schemeClr val="tx1"/>
                </a:solidFill>
              </a:rPr>
              <a:t>2. Administrative Controls 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 b="1">
                <a:solidFill>
                  <a:schemeClr val="tx1"/>
                </a:solidFill>
              </a:rPr>
              <a:t>3. Personal Protective </a:t>
            </a:r>
          </a:p>
          <a:p>
            <a:r>
              <a:rPr lang="en-US" altLang="en-US" b="1">
                <a:solidFill>
                  <a:schemeClr val="tx1"/>
                </a:solidFill>
              </a:rPr>
              <a:t>Equipment                        </a:t>
            </a:r>
            <a:r>
              <a:rPr lang="en-US" altLang="en-US" b="1">
                <a:solidFill>
                  <a:srgbClr val="FFFF00"/>
                </a:solidFill>
              </a:rPr>
              <a:t>              </a:t>
            </a:r>
            <a:r>
              <a:rPr lang="en-US" altLang="en-US" b="1">
                <a:solidFill>
                  <a:srgbClr val="FF0000"/>
                </a:solidFill>
              </a:rPr>
              <a:t>Least Effective Control 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219200" y="533400"/>
            <a:ext cx="5341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+mj-lt"/>
                <a:ea typeface="+mn-ea"/>
              </a:rPr>
              <a:t>Hierarchy of Control Measures</a:t>
            </a:r>
          </a:p>
        </p:txBody>
      </p:sp>
      <p:sp>
        <p:nvSpPr>
          <p:cNvPr id="11269" name="Down Arrow 5"/>
          <p:cNvSpPr>
            <a:spLocks noChangeArrowheads="1"/>
          </p:cNvSpPr>
          <p:nvPr/>
        </p:nvSpPr>
        <p:spPr bwMode="auto">
          <a:xfrm>
            <a:off x="6945313" y="4724400"/>
            <a:ext cx="76200" cy="60960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>
              <a:ea typeface="ＭＳ Ｐゴシック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553200" y="2209800"/>
            <a:ext cx="17145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914400"/>
            <a:ext cx="46482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Foot Protection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4172236-E020-4445-BFB4-CEB207B61208}" type="slidenum">
              <a:rPr lang="en-US" altLang="en-US" sz="1200" smtClean="0"/>
              <a:pPr/>
              <a:t>30</a:t>
            </a:fld>
            <a:endParaRPr lang="en-US" altLang="en-US" sz="1200" smtClean="0">
              <a:latin typeface="Times New Roman" pitchFamily="18" charset="0"/>
            </a:endParaRPr>
          </a:p>
        </p:txBody>
      </p:sp>
      <p:pic>
        <p:nvPicPr>
          <p:cNvPr id="37892" name="Picture 12" descr="http://ts2.mm.bing.net/th?id=I4709200409657817&amp;pid=1.8&amp;w=159&amp;h=153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15144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1"/>
          <p:cNvSpPr txBox="1">
            <a:spLocks noChangeArrowheads="1"/>
          </p:cNvSpPr>
          <p:nvPr/>
        </p:nvSpPr>
        <p:spPr bwMode="auto">
          <a:xfrm>
            <a:off x="2133600" y="3810000"/>
            <a:ext cx="487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Wear shoes that cover your toes. </a:t>
            </a:r>
          </a:p>
          <a:p>
            <a:r>
              <a:rPr lang="en-US" altLang="en-US"/>
              <a:t>No sandals and flip flops in the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PPE Maintenance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C304290-79A8-4F6C-AFEF-ACD3F051C25C}" type="slidenum">
              <a:rPr lang="en-US" altLang="en-US" sz="1200" smtClean="0">
                <a:solidFill>
                  <a:schemeClr val="tx2"/>
                </a:solidFill>
              </a:rPr>
              <a:pPr/>
              <a:t>31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600200"/>
            <a:ext cx="7620000" cy="3754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kern="0" dirty="0">
                <a:solidFill>
                  <a:schemeClr val="tx1"/>
                </a:solidFill>
                <a:latin typeface="Arial"/>
                <a:ea typeface="+mn-ea"/>
              </a:rPr>
              <a:t>Always inspect PPE for damage (tears, holes, worn elastic, etc.) and contamination prior to use. 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kern="0" dirty="0">
                <a:solidFill>
                  <a:schemeClr val="tx1"/>
                </a:solidFill>
                <a:latin typeface="Arial"/>
                <a:ea typeface="+mn-ea"/>
              </a:rPr>
              <a:t>If an item cannot be properly cleaned or becomes damaged it should be discarded.  When in doubt, throw it out.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kern="0" dirty="0">
                <a:solidFill>
                  <a:schemeClr val="tx1"/>
                </a:solidFill>
                <a:latin typeface="Arial"/>
                <a:ea typeface="+mn-ea"/>
              </a:rPr>
              <a:t>Reusable PPE should be immediately cleaned after each use with the appropriate cleanser (usually soap and water</a:t>
            </a:r>
            <a:endParaRPr lang="en-US" sz="1800" kern="0" dirty="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Proper use of PPE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2165013-6614-4A70-B4A5-0627B096AB16}" type="slidenum">
              <a:rPr lang="en-US" altLang="en-US" sz="1200" smtClean="0">
                <a:solidFill>
                  <a:schemeClr val="tx2"/>
                </a:solidFill>
              </a:rPr>
              <a:pPr/>
              <a:t>32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752600"/>
            <a:ext cx="7239000" cy="3797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Arial"/>
                <a:ea typeface="+mn-ea"/>
              </a:rPr>
              <a:t>Disposable items should only be used once and replaced when contaminated.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Arial"/>
                <a:ea typeface="+mn-ea"/>
              </a:rPr>
              <a:t>Always assume PPE is contaminated: it is worn to protect against hazardous substances.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Arial"/>
                <a:ea typeface="+mn-ea"/>
              </a:rPr>
              <a:t>Remove PPE prior to exiting the lab to help prevent the spread of contamination. 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Arial"/>
                <a:ea typeface="+mn-ea"/>
              </a:rPr>
              <a:t>Be sure you know the proper methods for putting  on, taking off and fit-checking any PPE worn.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Storage of PPE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EAD9D89-D2EC-4714-B749-83D4DEC15685}" type="slidenum">
              <a:rPr lang="en-US" altLang="en-US" sz="1200" smtClean="0">
                <a:solidFill>
                  <a:schemeClr val="tx2"/>
                </a:solidFill>
              </a:rPr>
              <a:pPr/>
              <a:t>33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905000"/>
            <a:ext cx="7239000" cy="33416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Arial"/>
                <a:ea typeface="+mn-ea"/>
              </a:rPr>
              <a:t>Separate from chemicals and other contaminants.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Arial"/>
                <a:ea typeface="+mn-ea"/>
              </a:rPr>
              <a:t>Store away from sources of heat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Arial"/>
                <a:ea typeface="+mn-ea"/>
              </a:rPr>
              <a:t>Do not store under heavy objects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Arial"/>
                <a:ea typeface="+mn-ea"/>
              </a:rPr>
              <a:t>Be aware that some equipment may have a limited shelf life.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Limitations of PPE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45AA2F-3B67-4E3B-86EA-A20A56B91ED3}" type="slidenum">
              <a:rPr lang="en-US" altLang="en-US" sz="1200" smtClean="0">
                <a:solidFill>
                  <a:schemeClr val="tx2"/>
                </a:solidFill>
              </a:rPr>
              <a:pPr/>
              <a:t>34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905000"/>
            <a:ext cx="7696200" cy="3367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kern="0" dirty="0">
                <a:solidFill>
                  <a:schemeClr val="tx1"/>
                </a:solidFill>
                <a:latin typeface="Arial"/>
                <a:ea typeface="+mn-ea"/>
              </a:rPr>
              <a:t>No single PPE will protect you from all hazards.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kern="0" dirty="0">
                <a:solidFill>
                  <a:schemeClr val="tx1"/>
                </a:solidFill>
                <a:latin typeface="Arial"/>
                <a:ea typeface="+mn-ea"/>
              </a:rPr>
              <a:t>Consider permeation rates, compatibility and degradation for the chemicals you are working with.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kern="0" dirty="0">
                <a:solidFill>
                  <a:schemeClr val="tx1"/>
                </a:solidFill>
                <a:latin typeface="Arial"/>
                <a:ea typeface="+mn-ea"/>
              </a:rPr>
              <a:t>PPE may limit your dexterity, vision, grip strength, or comfort. Plan your work accordingly</a:t>
            </a:r>
            <a:endParaRPr lang="en-US" sz="1800" kern="0" dirty="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465138"/>
            <a:ext cx="3429000" cy="830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Summary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1828800"/>
            <a:ext cx="8153400" cy="41068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000" smtClean="0">
                <a:ea typeface="ＭＳ Ｐゴシック" pitchFamily="34" charset="-128"/>
              </a:rPr>
              <a:t>Conduct a risk analysis for the workplace for likely hazards at the work place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000" smtClean="0">
                <a:ea typeface="ＭＳ Ｐゴシック" pitchFamily="34" charset="-128"/>
              </a:rPr>
              <a:t>Use engineering and work practice controls to eliminate or reduce hazards before using PPE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000" smtClean="0">
                <a:ea typeface="ＭＳ Ｐゴシック" pitchFamily="34" charset="-128"/>
              </a:rPr>
              <a:t>Educate the everyone about the importance of the PPE program and how and when to use PPE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000" smtClean="0">
                <a:ea typeface="ＭＳ Ｐゴシック" pitchFamily="34" charset="-128"/>
              </a:rPr>
              <a:t>Train everyone how to use and care for their PPE and how to recognize deterioration and failure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000" smtClean="0">
                <a:ea typeface="ＭＳ Ｐゴシック" pitchFamily="34" charset="-128"/>
              </a:rPr>
              <a:t>Employees are to required to wear the PPEs as recommended by the supervisor</a:t>
            </a:r>
            <a:r>
              <a:rPr lang="en-US" altLang="en-US" sz="2300" smtClean="0">
                <a:ea typeface="ＭＳ Ｐゴシック" pitchFamily="34" charset="-128"/>
              </a:rPr>
              <a:t/>
            </a:r>
            <a:br>
              <a:rPr lang="en-US" altLang="en-US" sz="2300" smtClean="0">
                <a:ea typeface="ＭＳ Ｐゴシック" pitchFamily="34" charset="-128"/>
              </a:rPr>
            </a:br>
            <a:endParaRPr lang="en-US" altLang="en-US" sz="2100" smtClean="0">
              <a:ea typeface="ＭＳ Ｐゴシック" pitchFamily="34" charset="-128"/>
            </a:endParaRP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17D866-B460-4E8B-BB20-9685BDB33C36}" type="slidenum">
              <a:rPr lang="en-US" altLang="en-US" sz="1200" smtClean="0"/>
              <a:pPr/>
              <a:t>35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1143000" y="5791200"/>
            <a:ext cx="17526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Acknowledgement of Training</a:t>
            </a:r>
            <a:endParaRPr lang="en-US" sz="3600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  <a:hlinkClick r:id="rId2"/>
              </a:rPr>
              <a:t>Click here to acknowledge receipt training  in PPE for Labs training 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OSHA Office of Training and Education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B0A937B-25B9-442C-9A7B-F60201B934DC}" type="slidenum">
              <a:rPr lang="en-US" altLang="en-US" sz="1200" smtClean="0">
                <a:solidFill>
                  <a:schemeClr val="tx2"/>
                </a:solidFill>
              </a:rPr>
              <a:pPr/>
              <a:t>36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References</a:t>
            </a:r>
            <a:endParaRPr lang="en-US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1C96DC6-D155-4D78-8089-C49390200B0D}" type="slidenum">
              <a:rPr lang="en-US" altLang="en-US" sz="1200" smtClean="0">
                <a:solidFill>
                  <a:schemeClr val="tx2"/>
                </a:solidFill>
              </a:rPr>
              <a:pPr/>
              <a:t>37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5060" name="Footer Placeholder 3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164465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solidFill>
                  <a:srgbClr val="FFFFFF"/>
                </a:solidFill>
                <a:ea typeface="ＭＳ Ｐゴシック" pitchFamily="34" charset="-128"/>
              </a:rPr>
              <a:t>OSHA Office of Training and Education</a:t>
            </a:r>
          </a:p>
          <a:p>
            <a:pPr eaLnBrk="1" hangingPunct="1"/>
            <a:r>
              <a:rPr lang="en-US" altLang="en-US" sz="200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</a:rPr>
              <a:t>EH&amp;S, University of California, Los Angeles</a:t>
            </a:r>
            <a:endParaRPr lang="en-US" altLang="en-US" sz="200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Engineering Controls </a:t>
            </a:r>
            <a:endParaRPr lang="en-US" sz="3000" dirty="0" smtClean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B2E242-21E8-4DBC-A885-605F68E5028D}" type="slidenum">
              <a:rPr lang="en-US" altLang="en-US" sz="1200" smtClean="0"/>
              <a:pPr/>
              <a:t>4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3962400" cy="32004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ea typeface="ＭＳ Ｐゴシック" pitchFamily="34" charset="-128"/>
              </a:rPr>
              <a:t>Engineering Controls are built into an operation and require no activation from the employee.</a:t>
            </a:r>
          </a:p>
          <a:p>
            <a:pPr eaLnBrk="1" hangingPunct="1"/>
            <a:r>
              <a:rPr lang="en-US" altLang="en-US" sz="2000" smtClean="0">
                <a:ea typeface="ＭＳ Ｐゴシック" pitchFamily="34" charset="-128"/>
              </a:rPr>
              <a:t>Examples include self-capping syringe needles, ventilation systems, fume hoods and substitution to a less hazardous process or chemical</a:t>
            </a:r>
            <a:r>
              <a:rPr lang="en-US" altLang="en-US" smtClean="0">
                <a:ea typeface="ＭＳ Ｐゴシック" pitchFamily="34" charset="-128"/>
              </a:rPr>
              <a:t>.</a:t>
            </a:r>
          </a:p>
        </p:txBody>
      </p:sp>
      <p:pic>
        <p:nvPicPr>
          <p:cNvPr id="11269" name="Picture 7" descr="http://www.apswater.com/images/basic70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333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http://ts3.mm.bing.net/th?id=H.4772573050570346&amp;pid=1.7&amp;w=209&amp;h=188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24400"/>
            <a:ext cx="19907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Administrative Controls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47800"/>
            <a:ext cx="7848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smtClean="0">
                <a:ea typeface="ＭＳ Ｐゴシック" pitchFamily="34" charset="-128"/>
              </a:rPr>
              <a:t>Are changes in work practices such as supervision, schedules, and training with the goal of reducing the duration, frequency, and severity of exposure to hazardous situations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smtClean="0">
                <a:ea typeface="ＭＳ Ｐゴシック" pitchFamily="34" charset="-128"/>
              </a:rPr>
              <a:t>Less effective method used when engineering controls are not feasible.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smtClean="0">
                <a:ea typeface="ＭＳ Ｐゴシック" pitchFamily="34" charset="-128"/>
              </a:rPr>
              <a:t>Examples…..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Examples include written operating procedures, training and limiting exposure times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 Personal hygiene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Housekeeping and maintenance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CA16251-8F9D-42E4-8A06-3F4C09D065AD}" type="slidenum">
              <a:rPr lang="en-US" altLang="en-US" sz="1200" smtClean="0"/>
              <a:pPr/>
              <a:t>5</a:t>
            </a:fld>
            <a:endParaRPr lang="en-US" alt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ea typeface="+mj-ea"/>
                <a:cs typeface="+mj-cs"/>
              </a:rPr>
              <a:t>Appropriate attire for the lab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543800" cy="1797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Always wear a lab coat in the laboratory.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Do not wear tank-tops and shorts inside a lab.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Tie back or secure long hair and loose clothing.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Wear shoes that protect or cover your feet. Do not wear flip-flops, sandals or perforated shoes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9FD9978-F20D-47E2-BDD4-ACE15BDD8F5E}" type="slidenum">
              <a:rPr lang="en-US" altLang="en-US" sz="1200" smtClean="0">
                <a:solidFill>
                  <a:schemeClr val="tx2"/>
                </a:solidFill>
              </a:rPr>
              <a:pPr/>
              <a:t>6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3317" name="Picture 7" descr="http://ehs.ucmerced.edu/sites/ehs/files/imagecache/safety-tip-full/safety-tips/2012%20May-June%20im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6810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a typeface="+mj-ea"/>
                <a:cs typeface="+mj-cs"/>
              </a:rPr>
              <a:t>Mandatory minimum PPE requirement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0DC001-D60C-49F5-9B28-612253646103}" type="slidenum">
              <a:rPr lang="en-US" altLang="en-US" sz="1200" smtClean="0">
                <a:solidFill>
                  <a:schemeClr val="tx2"/>
                </a:solidFill>
              </a:rPr>
              <a:pPr/>
              <a:t>7</a:t>
            </a:fld>
            <a:endParaRPr lang="en-US" altLang="en-US" sz="12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Protective eye wear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Lab coat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Long pants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Close-toed shoes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Chemical resistant gloves (when working with hazardous substances)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Establishing a PPE Program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693420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800" smtClean="0">
                <a:ea typeface="ＭＳ Ｐゴシック" pitchFamily="34" charset="-128"/>
              </a:rPr>
              <a:t>First – Hazard Assessment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000" smtClean="0">
                <a:ea typeface="ＭＳ Ｐゴシック" pitchFamily="34" charset="-128"/>
              </a:rPr>
              <a:t> Assess the workplace to determine if hazards are present, or are likely to be present, which necessitate the use of PPE</a:t>
            </a:r>
          </a:p>
          <a:p>
            <a:pPr eaLnBrk="1" hangingPunct="1">
              <a:buFontTx/>
              <a:buChar char="•"/>
            </a:pPr>
            <a:r>
              <a:rPr lang="en-US" altLang="en-US" sz="2800" smtClean="0">
                <a:ea typeface="ＭＳ Ｐゴシック" pitchFamily="34" charset="-128"/>
              </a:rPr>
              <a:t>Once the proper PPE has been selected, training must be provided to everyone required to use PPE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85E53FD-386C-4350-943A-7E1482388730}" type="slidenum">
              <a:rPr lang="en-US" altLang="en-US" sz="1200" smtClean="0"/>
              <a:pPr/>
              <a:t>8</a:t>
            </a:fld>
            <a:endParaRPr lang="en-US" alt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Training</a:t>
            </a:r>
          </a:p>
        </p:txBody>
      </p:sp>
      <p:sp>
        <p:nvSpPr>
          <p:cNvPr id="11269" name="Rectangle 3075"/>
          <p:cNvSpPr>
            <a:spLocks noGrp="1" noChangeArrowheads="1"/>
          </p:cNvSpPr>
          <p:nvPr>
            <p:ph idx="1"/>
          </p:nvPr>
        </p:nvSpPr>
        <p:spPr>
          <a:xfrm>
            <a:off x="914400" y="2667000"/>
            <a:ext cx="5334000" cy="2667000"/>
          </a:xfrm>
        </p:spPr>
        <p:txBody>
          <a:bodyPr>
            <a:normAutofit fontScale="92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500" dirty="0" smtClean="0">
                <a:ea typeface="+mn-ea"/>
                <a:cs typeface="+mn-cs"/>
              </a:rPr>
              <a:t>When PPE is necessary</a:t>
            </a:r>
          </a:p>
          <a:p>
            <a:pPr marL="41148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500" dirty="0" smtClean="0">
                <a:ea typeface="+mn-ea"/>
                <a:cs typeface="+mn-cs"/>
              </a:rPr>
              <a:t>What type of PPE is necessary</a:t>
            </a:r>
          </a:p>
          <a:p>
            <a:pPr marL="41148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500" dirty="0" smtClean="0">
                <a:ea typeface="+mn-ea"/>
                <a:cs typeface="+mn-cs"/>
              </a:rPr>
              <a:t>How to properly put on, take</a:t>
            </a:r>
          </a:p>
          <a:p>
            <a:pPr marL="6858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500" dirty="0">
                <a:ea typeface="+mn-ea"/>
                <a:cs typeface="+mn-cs"/>
              </a:rPr>
              <a:t> </a:t>
            </a:r>
            <a:r>
              <a:rPr lang="en-US" sz="2500" dirty="0" smtClean="0">
                <a:ea typeface="+mn-ea"/>
                <a:cs typeface="+mn-cs"/>
              </a:rPr>
              <a:t>    off, adjust, and wear</a:t>
            </a:r>
          </a:p>
          <a:p>
            <a:pPr marL="41148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500" dirty="0" smtClean="0">
                <a:ea typeface="+mn-ea"/>
                <a:cs typeface="+mn-cs"/>
              </a:rPr>
              <a:t>Limitations of the PPE</a:t>
            </a:r>
          </a:p>
          <a:p>
            <a:pPr marL="41148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sz="2500" dirty="0" smtClean="0">
                <a:ea typeface="+mn-ea"/>
                <a:cs typeface="+mn-cs"/>
              </a:rPr>
              <a:t>Proper care, maintenance, </a:t>
            </a:r>
          </a:p>
          <a:p>
            <a:pPr marL="6858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500" dirty="0" smtClean="0">
                <a:ea typeface="+mn-ea"/>
                <a:cs typeface="+mn-cs"/>
              </a:rPr>
              <a:t>    useful life and disposal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062A41E-CB9F-4C5A-BF93-8731D35982B2}" type="slidenum">
              <a:rPr lang="en-US" altLang="en-US" sz="1200" smtClean="0"/>
              <a:pPr/>
              <a:t>9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18437" name="Text Box 3076"/>
          <p:cNvSpPr txBox="1">
            <a:spLocks noChangeArrowheads="1"/>
          </p:cNvSpPr>
          <p:nvPr/>
        </p:nvSpPr>
        <p:spPr bwMode="auto">
          <a:xfrm>
            <a:off x="762000" y="1524000"/>
            <a:ext cx="7315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500" b="1" smtClean="0"/>
              <a:t>Employees required to use PPE must be trained to know at least the following:</a:t>
            </a:r>
          </a:p>
        </p:txBody>
      </p: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667000"/>
            <a:ext cx="31242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Pages>20</Pages>
  <Words>1854</Words>
  <Application>Microsoft Office PowerPoint</Application>
  <PresentationFormat>On-screen Show (4:3)</PresentationFormat>
  <Paragraphs>256</Paragraphs>
  <Slides>37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ＭＳ Ｐゴシック</vt:lpstr>
      <vt:lpstr>Arial Black</vt:lpstr>
      <vt:lpstr>Wingdings</vt:lpstr>
      <vt:lpstr>Wingdings 2</vt:lpstr>
      <vt:lpstr>Wingdings 3</vt:lpstr>
      <vt:lpstr>Times New Roman</vt:lpstr>
      <vt:lpstr>Calibri</vt:lpstr>
      <vt:lpstr>Verdana</vt:lpstr>
      <vt:lpstr>Metro</vt:lpstr>
      <vt:lpstr>Personal Protective Equipment</vt:lpstr>
      <vt:lpstr>What is Personnel Protective Equipment- PPE?</vt:lpstr>
      <vt:lpstr>PowerPoint Presentation</vt:lpstr>
      <vt:lpstr>Engineering Controls </vt:lpstr>
      <vt:lpstr>Administrative Controls</vt:lpstr>
      <vt:lpstr>Appropriate attire for the lab</vt:lpstr>
      <vt:lpstr>Mandatory minimum PPE requirement</vt:lpstr>
      <vt:lpstr>Establishing a PPE Program</vt:lpstr>
      <vt:lpstr>Training</vt:lpstr>
      <vt:lpstr>Users Responsibilities</vt:lpstr>
      <vt:lpstr>Eye Protection</vt:lpstr>
      <vt:lpstr>Eye Protection</vt:lpstr>
      <vt:lpstr>Types of eye protection </vt:lpstr>
      <vt:lpstr>Goggles</vt:lpstr>
      <vt:lpstr>Welding Shields</vt:lpstr>
      <vt:lpstr>Face Shields</vt:lpstr>
      <vt:lpstr>Choosing Gloves: Compatibility</vt:lpstr>
      <vt:lpstr>Type of gloves</vt:lpstr>
      <vt:lpstr>Glove compatibility chart</vt:lpstr>
      <vt:lpstr>PowerPoint Presentation</vt:lpstr>
      <vt:lpstr>Types of Gloves cont.</vt:lpstr>
      <vt:lpstr>Types of Gloves cont.</vt:lpstr>
      <vt:lpstr>Ways to protect your skin</vt:lpstr>
      <vt:lpstr>Lab coat requirements</vt:lpstr>
      <vt:lpstr>Select lab coat/apron using the following recommendations:</vt:lpstr>
      <vt:lpstr>Lab coat selection chart</vt:lpstr>
      <vt:lpstr>Protection against inhalation hazard</vt:lpstr>
      <vt:lpstr>Hearing Protection</vt:lpstr>
      <vt:lpstr>Examples of Hearing Protectors</vt:lpstr>
      <vt:lpstr>Foot Protection</vt:lpstr>
      <vt:lpstr>PPE Maintenance</vt:lpstr>
      <vt:lpstr>Proper use of PPE</vt:lpstr>
      <vt:lpstr>Storage of PPE</vt:lpstr>
      <vt:lpstr>Limitations of PPE</vt:lpstr>
      <vt:lpstr>Summary</vt:lpstr>
      <vt:lpstr>Acknowledgement of Training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 Standard Photos</dc:title>
  <dc:creator>AUTHORIZED GATEWAY 2000 USER</dc:creator>
  <cp:lastModifiedBy>Shelly Walker</cp:lastModifiedBy>
  <cp:revision>643</cp:revision>
  <cp:lastPrinted>2000-03-23T14:25:28Z</cp:lastPrinted>
  <dcterms:created xsi:type="dcterms:W3CDTF">1996-10-25T09:44:38Z</dcterms:created>
  <dcterms:modified xsi:type="dcterms:W3CDTF">2014-12-02T15:35:18Z</dcterms:modified>
</cp:coreProperties>
</file>