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1"/>
  </p:notesMasterIdLst>
  <p:sldIdLst>
    <p:sldId id="256" r:id="rId2"/>
    <p:sldId id="323" r:id="rId3"/>
    <p:sldId id="324" r:id="rId4"/>
    <p:sldId id="279" r:id="rId5"/>
    <p:sldId id="280" r:id="rId6"/>
    <p:sldId id="257" r:id="rId7"/>
    <p:sldId id="343" r:id="rId8"/>
    <p:sldId id="347" r:id="rId9"/>
    <p:sldId id="342" r:id="rId10"/>
    <p:sldId id="260" r:id="rId11"/>
    <p:sldId id="305" r:id="rId12"/>
    <p:sldId id="306" r:id="rId13"/>
    <p:sldId id="308" r:id="rId14"/>
    <p:sldId id="309" r:id="rId15"/>
    <p:sldId id="307" r:id="rId16"/>
    <p:sldId id="325" r:id="rId17"/>
    <p:sldId id="264" r:id="rId18"/>
    <p:sldId id="265" r:id="rId19"/>
    <p:sldId id="346" r:id="rId20"/>
    <p:sldId id="267" r:id="rId21"/>
    <p:sldId id="283" r:id="rId22"/>
    <p:sldId id="310" r:id="rId23"/>
    <p:sldId id="330" r:id="rId24"/>
    <p:sldId id="318" r:id="rId25"/>
    <p:sldId id="345" r:id="rId26"/>
    <p:sldId id="333" r:id="rId27"/>
    <p:sldId id="334" r:id="rId28"/>
    <p:sldId id="328" r:id="rId29"/>
    <p:sldId id="270" r:id="rId30"/>
    <p:sldId id="332" r:id="rId31"/>
    <p:sldId id="327" r:id="rId32"/>
    <p:sldId id="312" r:id="rId33"/>
    <p:sldId id="348" r:id="rId34"/>
    <p:sldId id="335" r:id="rId35"/>
    <p:sldId id="329" r:id="rId36"/>
    <p:sldId id="331" r:id="rId37"/>
    <p:sldId id="317" r:id="rId38"/>
    <p:sldId id="337" r:id="rId39"/>
    <p:sldId id="290" r:id="rId40"/>
    <p:sldId id="336" r:id="rId41"/>
    <p:sldId id="340" r:id="rId42"/>
    <p:sldId id="275" r:id="rId43"/>
    <p:sldId id="338" r:id="rId44"/>
    <p:sldId id="341" r:id="rId45"/>
    <p:sldId id="276" r:id="rId46"/>
    <p:sldId id="277" r:id="rId47"/>
    <p:sldId id="278" r:id="rId48"/>
    <p:sldId id="321" r:id="rId49"/>
    <p:sldId id="34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BEF8-3646-A343-9E78-EE04A3002D3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3CCB-A8C6-7345-B7EF-29115BD8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2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4B69AE-E6E1-3D40-9C5D-11C917048D7C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01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3NBjTNyiI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Hazardous Waste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anagement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Office of Environmental Health and Safety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Alabama at Huntsville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4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24032" y="2179355"/>
            <a:ext cx="7408333" cy="410471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Hazardous waste is waste that is dangerous or potentially harmful to our health or the environment. </a:t>
            </a:r>
            <a:endParaRPr lang="en-US" sz="2800" dirty="0" smtClean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Hazardous </a:t>
            </a:r>
            <a:r>
              <a:rPr lang="en-US" sz="2800" dirty="0"/>
              <a:t>wastes can be liquids, solids, gases, or </a:t>
            </a:r>
            <a:r>
              <a:rPr lang="en-US" sz="2800" dirty="0" smtClean="0"/>
              <a:t>sludge.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 smtClean="0"/>
              <a:t>They </a:t>
            </a:r>
            <a:r>
              <a:rPr lang="en-US" sz="2800" dirty="0"/>
              <a:t>can be discarded commercial products, like cleaning fluids or pesticides, or the by-products of manufacturing processes</a:t>
            </a:r>
            <a:r>
              <a:rPr lang="en-US" sz="2800" dirty="0" smtClean="0"/>
              <a:t>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Hazardous waste are divided into: </a:t>
            </a:r>
          </a:p>
          <a:p>
            <a:pPr marL="1095693" lvl="2" indent="-5143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Listed wastes </a:t>
            </a:r>
          </a:p>
          <a:p>
            <a:pPr marL="1095693" lvl="2" indent="-5143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Characteristic wastes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What is a hazardous waste?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4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02340"/>
            <a:ext cx="7823200" cy="4423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EPA-listed wastes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F-list: </a:t>
            </a:r>
            <a:r>
              <a:rPr lang="en-US" dirty="0" smtClean="0"/>
              <a:t>This </a:t>
            </a:r>
            <a:r>
              <a:rPr lang="en-US" dirty="0"/>
              <a:t>list identifies wastes from common manufacturing and industrial processes, such as solvents that have been used in cleaning or degreasing </a:t>
            </a:r>
            <a:r>
              <a:rPr lang="en-US" dirty="0" smtClean="0"/>
              <a:t>operations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K-list</a:t>
            </a:r>
            <a:r>
              <a:rPr lang="en-US" dirty="0"/>
              <a:t> (source-specific wastes). This list includes certain wastes from specific industries, such as petroleum refining or pesticide </a:t>
            </a:r>
            <a:r>
              <a:rPr lang="en-US" dirty="0" smtClean="0"/>
              <a:t>manufacturing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P-list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U-list</a:t>
            </a:r>
            <a:r>
              <a:rPr lang="en-US" dirty="0"/>
              <a:t> (discarded commercial chemical products). These lists include specific commercial chemical products in an unused </a:t>
            </a:r>
            <a:r>
              <a:rPr lang="en-US" dirty="0" smtClean="0"/>
              <a:t>form.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All EPA P-listed wastes are acutely </a:t>
            </a:r>
            <a:r>
              <a:rPr lang="en-US" dirty="0" smtClean="0">
                <a:solidFill>
                  <a:srgbClr val="FF0000"/>
                </a:solidFill>
              </a:rPr>
              <a:t>toxic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Listed  and Acutely Toxic Waste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81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Ignitable</a:t>
            </a:r>
          </a:p>
          <a:p>
            <a:r>
              <a:rPr lang="en-US" sz="3200" dirty="0" smtClean="0"/>
              <a:t>Corrosive</a:t>
            </a:r>
          </a:p>
          <a:p>
            <a:r>
              <a:rPr lang="en-US" sz="3200" dirty="0" smtClean="0"/>
              <a:t>Reactive</a:t>
            </a:r>
          </a:p>
          <a:p>
            <a:r>
              <a:rPr lang="en-US" sz="3200" dirty="0" smtClean="0"/>
              <a:t>Toxicity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Characteristic Waste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42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514" y="1964985"/>
            <a:ext cx="5762198" cy="423153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A liquid </a:t>
            </a:r>
            <a:r>
              <a:rPr lang="en-US" sz="2600" dirty="0"/>
              <a:t>with a flash point below 60</a:t>
            </a:r>
            <a:r>
              <a:rPr lang="en-US" sz="2600" baseline="30000" dirty="0"/>
              <a:t>o</a:t>
            </a:r>
            <a:r>
              <a:rPr lang="en-US" sz="2600" dirty="0"/>
              <a:t> (140</a:t>
            </a:r>
            <a:r>
              <a:rPr lang="en-US" sz="2600" baseline="30000" dirty="0"/>
              <a:t>o</a:t>
            </a:r>
            <a:r>
              <a:rPr lang="en-US" sz="2600" dirty="0"/>
              <a:t>F</a:t>
            </a:r>
            <a:r>
              <a:rPr lang="en-US" sz="26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A </a:t>
            </a:r>
            <a:r>
              <a:rPr lang="en-US" sz="2600" dirty="0"/>
              <a:t>non-liquid, which under standard conditions is capable of causing fire through friction, absorption of moisture, or spontaneous chemical </a:t>
            </a:r>
            <a:r>
              <a:rPr lang="en-US" sz="2600" dirty="0" smtClean="0"/>
              <a:t>changes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An </a:t>
            </a:r>
            <a:r>
              <a:rPr lang="en-US" sz="2600" dirty="0"/>
              <a:t>ignitable compressed </a:t>
            </a:r>
            <a:r>
              <a:rPr lang="en-US" sz="2600" dirty="0" smtClean="0"/>
              <a:t>gas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An </a:t>
            </a:r>
            <a:r>
              <a:rPr lang="en-US" sz="2600" dirty="0"/>
              <a:t>oxidizer, such as permanganate, inorganic peroxide, or </a:t>
            </a:r>
            <a:r>
              <a:rPr lang="en-US" sz="2600" dirty="0" smtClean="0"/>
              <a:t>nitrate</a:t>
            </a:r>
            <a:endParaRPr lang="en-US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Examples include ethanol, sodium nitrate, hydrogen gas, xylene and acetone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Ignitable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79" y="3044757"/>
            <a:ext cx="2461098" cy="185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7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936139"/>
            <a:ext cx="4925618" cy="44938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/>
              <a:t>waste is reactive if it meets any of the following criteria:</a:t>
            </a:r>
          </a:p>
          <a:p>
            <a:pPr lvl="2"/>
            <a:r>
              <a:rPr lang="en-US" sz="2400" dirty="0"/>
              <a:t>It can explode or violently react when exposed to water or under normal handling conditions</a:t>
            </a:r>
          </a:p>
          <a:p>
            <a:pPr lvl="2"/>
            <a:r>
              <a:rPr lang="en-US" sz="2400" dirty="0"/>
              <a:t>It can create toxic fumes or gases when exposed to water or under normal handling </a:t>
            </a:r>
            <a:r>
              <a:rPr lang="en-US" sz="2400" dirty="0" smtClean="0"/>
              <a:t>conditions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Examples include sodium metal, reactive sulfides, potassium cyanide and picric acid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Reactivity Characteristic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15" y="3000745"/>
            <a:ext cx="1928473" cy="18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6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410"/>
            <a:ext cx="3822970" cy="498785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corrosivity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identifies wastes that are acidic or alkaline (basic). Such wastes can readily corrode or dissolve flesh, metal, or other materials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Liquid </a:t>
            </a:r>
            <a:r>
              <a:rPr lang="en-US" sz="2000" dirty="0">
                <a:solidFill>
                  <a:schemeClr val="tx1"/>
                </a:solidFill>
              </a:rPr>
              <a:t>with a pH less than or equal to 2 or a pH greater than or equal to 12.5. </a:t>
            </a:r>
            <a:r>
              <a:rPr lang="en-US" sz="2000" dirty="0">
                <a:solidFill>
                  <a:srgbClr val="FF0000"/>
                </a:solidFill>
              </a:rPr>
              <a:t>Examples: hydrochloric acid, glacial acetic </a:t>
            </a:r>
            <a:r>
              <a:rPr lang="en-US" sz="2000" dirty="0" smtClean="0">
                <a:solidFill>
                  <a:srgbClr val="FF0000"/>
                </a:solidFill>
              </a:rPr>
              <a:t>acid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1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Corrosive and Toxic Characteristic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8136" y="1539410"/>
            <a:ext cx="390899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  <a:buSzPct val="80000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Toxic waste is a material that can be harmful or fatal if you are exposed and can pollute groundwater if released on land. Toxic wastes are listed by EPA.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currently 40 contaminants on the list that include certain heavy metals, pesticides and organic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lead-based paints, cadmium, arsenic</a:t>
            </a:r>
          </a:p>
          <a:p>
            <a:pPr>
              <a:defRPr/>
            </a:pPr>
            <a:endParaRPr lang="en-US" b="1" i="1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36" y="4673579"/>
            <a:ext cx="1927924" cy="1735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57" y="4673579"/>
            <a:ext cx="1949153" cy="18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Hazard Symbols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21" y="1702340"/>
            <a:ext cx="4474724" cy="49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8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071991"/>
            <a:ext cx="7408333" cy="40541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Some chemicals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if stored too long  </a:t>
            </a:r>
            <a:r>
              <a:rPr lang="en-US" kern="0" dirty="0" smtClean="0">
                <a:solidFill>
                  <a:schemeClr val="tx1"/>
                </a:solidFill>
              </a:rPr>
              <a:t>can produce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organic peroxides capable causing explosions under heat </a:t>
            </a:r>
            <a:r>
              <a:rPr lang="en-US" kern="0" dirty="0">
                <a:solidFill>
                  <a:schemeClr val="tx1"/>
                </a:solidFill>
              </a:rPr>
              <a:t>or friction. The unusual stability problems of this class of compounds make them a serious fire and explosion </a:t>
            </a:r>
            <a:r>
              <a:rPr lang="en-US" kern="0" dirty="0" smtClean="0">
                <a:solidFill>
                  <a:schemeClr val="tx1"/>
                </a:solidFill>
              </a:rPr>
              <a:t>hazard.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Examples: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Ethers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Tetrahydrofuran</a:t>
            </a:r>
            <a:endParaRPr kumimoji="0" lang="en-US" sz="240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Picric/</a:t>
            </a: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Picrylsulfonic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Acid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                       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Peroxide Formers and Time Sensitive Chemicals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63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Do Not Attempt to Open Expired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 Peroxide Formers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Time-Sensitive Chemicals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Check for crystallization periodically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Dispose of no later than 12-18 months after purchase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Call </a:t>
            </a:r>
            <a:r>
              <a:rPr lang="en-US" b="1" kern="0" dirty="0">
                <a:solidFill>
                  <a:schemeClr val="tx1"/>
                </a:solidFill>
              </a:rPr>
              <a:t>OEHS #</a:t>
            </a:r>
            <a:r>
              <a:rPr lang="en-US" b="1" kern="0" dirty="0" smtClean="0">
                <a:solidFill>
                  <a:schemeClr val="tx1"/>
                </a:solidFill>
              </a:rPr>
              <a:t>2171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 to pick up all expired chemicals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How to Handle Peroxide Formers?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98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Reactive Chemicals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Tw Cen MT" charset="0"/>
              </a:rPr>
              <a:t>Old or expired reactive chemicals can be potentially dangerous</a:t>
            </a:r>
          </a:p>
          <a:p>
            <a:pPr eaLnBrk="1" hangingPunct="1"/>
            <a:r>
              <a:rPr lang="en-US" dirty="0">
                <a:latin typeface="Tw Cen MT" charset="0"/>
              </a:rPr>
              <a:t>Peroxide formers such as ether should not be handled</a:t>
            </a:r>
          </a:p>
          <a:p>
            <a:pPr eaLnBrk="1" hangingPunct="1"/>
            <a:r>
              <a:rPr lang="en-US" dirty="0">
                <a:latin typeface="Tw Cen MT" charset="0"/>
              </a:rPr>
              <a:t>Notify </a:t>
            </a:r>
            <a:r>
              <a:rPr lang="en-US" dirty="0" smtClean="0">
                <a:latin typeface="Tw Cen MT" charset="0"/>
              </a:rPr>
              <a:t>OEHS </a:t>
            </a:r>
            <a:r>
              <a:rPr lang="en-US" dirty="0">
                <a:latin typeface="Tw Cen MT" charset="0"/>
              </a:rPr>
              <a:t>immediately if found in your </a:t>
            </a:r>
            <a:r>
              <a:rPr lang="en-US" dirty="0" smtClean="0">
                <a:latin typeface="Tw Cen MT" charset="0"/>
              </a:rPr>
              <a:t>lab</a:t>
            </a:r>
            <a:endParaRPr lang="en-US" dirty="0">
              <a:latin typeface="Tw Cen MT" charset="0"/>
            </a:endParaRPr>
          </a:p>
        </p:txBody>
      </p:sp>
      <p:pic>
        <p:nvPicPr>
          <p:cNvPr id="40963" name="Picture 15" descr="P1010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4" descr="P1010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6613"/>
            <a:ext cx="2643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1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794246" y="1936164"/>
            <a:ext cx="7775822" cy="345069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en-US" sz="2800" b="1" dirty="0" smtClean="0">
              <a:solidFill>
                <a:schemeClr val="tx1"/>
              </a:solidFill>
              <a:cs typeface="+mn-cs"/>
            </a:endParaRPr>
          </a:p>
          <a:p>
            <a:r>
              <a:rPr lang="en-US" sz="2800" dirty="0">
                <a:cs typeface="Times New Roman"/>
              </a:rPr>
              <a:t>To demonstrate the proper methods of laboratory hazardous waste management for compliance with state and federal regulations</a:t>
            </a:r>
            <a:r>
              <a:rPr lang="en-US" sz="2800" dirty="0" smtClean="0">
                <a:cs typeface="Times New Roman"/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To provide accident management and spill clean-up procedures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310" y="338328"/>
            <a:ext cx="6945549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bjectives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5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006600"/>
              </a:buClr>
              <a:buFont typeface="Arial" charset="0"/>
              <a:buChar char="●"/>
              <a:defRPr/>
            </a:pPr>
            <a:r>
              <a:rPr lang="en-US" sz="2800" b="1" dirty="0" smtClean="0">
                <a:solidFill>
                  <a:schemeClr val="tx1"/>
                </a:solidFill>
                <a:cs typeface="+mn-cs"/>
              </a:rPr>
              <a:t>Environmental Health &amp; Safety has the final determination of whether a waste is hazardous and its proper disposal. 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Font typeface="Arial" charset="0"/>
              <a:buChar char="●"/>
              <a:defRPr/>
            </a:pPr>
            <a:r>
              <a:rPr lang="en-US" sz="2800" b="1" dirty="0" smtClean="0">
                <a:solidFill>
                  <a:schemeClr val="tx1"/>
                </a:solidFill>
                <a:cs typeface="+mn-cs"/>
              </a:rPr>
              <a:t>Therefore, all accumulated chemical wastes should be treated as hazardous wastes. </a:t>
            </a:r>
          </a:p>
          <a:p>
            <a:pPr algn="ctr" eaLnBrk="1" hangingPunct="1">
              <a:lnSpc>
                <a:spcPct val="90000"/>
              </a:lnSpc>
              <a:buClr>
                <a:srgbClr val="006600"/>
              </a:buClr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No Chemical Wastes Down The Drain or in the Trash!</a:t>
            </a:r>
          </a:p>
          <a:p>
            <a:pPr algn="ctr" eaLnBrk="1" hangingPunct="1">
              <a:lnSpc>
                <a:spcPct val="90000"/>
              </a:lnSpc>
              <a:buClr>
                <a:srgbClr val="006600"/>
              </a:buClr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Dilution is not the pollution solution.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Font typeface="Arial" charset="0"/>
              <a:buChar char="●"/>
              <a:defRPr/>
            </a:pPr>
            <a:r>
              <a:rPr lang="en-US" sz="2800" b="1" dirty="0" smtClean="0">
                <a:solidFill>
                  <a:schemeClr val="tx1"/>
                </a:solidFill>
                <a:cs typeface="+mn-cs"/>
              </a:rPr>
              <a:t>Contact </a:t>
            </a:r>
            <a:r>
              <a:rPr lang="en-US" sz="2800" b="1" dirty="0" smtClean="0">
                <a:solidFill>
                  <a:schemeClr val="tx1"/>
                </a:solidFill>
              </a:rPr>
              <a:t>OEHS</a:t>
            </a:r>
            <a:r>
              <a:rPr lang="en-US" sz="2800" b="1" dirty="0" smtClean="0">
                <a:solidFill>
                  <a:schemeClr val="tx1"/>
                </a:solidFill>
                <a:cs typeface="+mn-cs"/>
              </a:rPr>
              <a:t> for waste pick-up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006600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Who makes the Hazardous Waste Determination?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0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26468"/>
            <a:ext cx="7772400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charset="0"/>
              </a:rPr>
              <a:t>Consult your supervisor.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charset="0"/>
              </a:rPr>
              <a:t>Consult with EPA Waste lists.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charset="0"/>
              </a:rPr>
              <a:t>Refer to the products Material Safety Data Sheet.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charset="0"/>
              </a:rPr>
              <a:t>Contact the Environmental </a:t>
            </a:r>
            <a:r>
              <a:rPr lang="en-US" sz="2800" dirty="0">
                <a:latin typeface="Times New Roman" charset="0"/>
              </a:rPr>
              <a:t>Health and Safety </a:t>
            </a:r>
            <a:r>
              <a:rPr lang="en-US" sz="2800" dirty="0" smtClean="0">
                <a:latin typeface="Times New Roman" charset="0"/>
              </a:rPr>
              <a:t>Office # 2171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charset="0"/>
                <a:cs typeface="+mj-cs"/>
              </a:rPr>
              <a:t>If unsure whether the waste created is hazardous:</a:t>
            </a:r>
          </a:p>
        </p:txBody>
      </p:sp>
    </p:spTree>
    <p:extLst>
      <p:ext uri="{BB962C8B-B14F-4D97-AF65-F5344CB8AC3E}">
        <p14:creationId xmlns:p14="http://schemas.microsoft.com/office/powerpoint/2010/main" val="10805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033081"/>
            <a:ext cx="8229600" cy="4375184"/>
          </a:xfrm>
        </p:spPr>
        <p:txBody>
          <a:bodyPr>
            <a:normAutofit lnSpcReduction="10000"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MS Mincho"/>
                <a:cs typeface="Times New Roman"/>
              </a:rPr>
              <a:t>Chemical waste must be stored in containers (including lids) composed of materials that are compatible with the waste</a:t>
            </a:r>
            <a:r>
              <a:rPr lang="en-US" dirty="0" smtClean="0">
                <a:ea typeface="MS Mincho"/>
                <a:cs typeface="Times New Roman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dirty="0">
              <a:latin typeface="Cambria"/>
              <a:ea typeface="MS Mincho"/>
              <a:cs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MS Mincho"/>
                <a:cs typeface="Times New Roman"/>
              </a:rPr>
              <a:t>Chemical waste containers must be in good condition and free of leaks and residue on the outside of the container</a:t>
            </a:r>
            <a:r>
              <a:rPr lang="en-US" dirty="0" smtClean="0">
                <a:ea typeface="MS Mincho"/>
                <a:cs typeface="Times New Roman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dirty="0" smtClean="0">
              <a:ea typeface="MS Mincho"/>
              <a:cs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mbria"/>
                <a:ea typeface="MS Mincho"/>
                <a:cs typeface="Times New Roman"/>
              </a:rPr>
              <a:t>Keep containers closed at all times except when adding or removing contents. Evaporation of wastes is a violation</a:t>
            </a:r>
            <a:r>
              <a:rPr lang="en-US" dirty="0" smtClean="0">
                <a:latin typeface="Cambria"/>
                <a:ea typeface="MS Mincho"/>
                <a:cs typeface="Times New Roman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dirty="0">
              <a:latin typeface="Cambria"/>
              <a:ea typeface="MS Mincho"/>
              <a:cs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MS Mincho"/>
                <a:cs typeface="Times New Roman"/>
              </a:rPr>
              <a:t>For liquids, fill containers to about 90% of container volume. Do NOT fill containers to the top. Leave at least 2 inches of space in liquid waste containers to allow for liquid expansion and decanting. </a:t>
            </a:r>
            <a:endParaRPr lang="en-US" dirty="0">
              <a:latin typeface="Cambria"/>
              <a:ea typeface="MS Mincho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Container Management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236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89965" y="2237361"/>
            <a:ext cx="7408333" cy="4161176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latin typeface="Times New Roman" charset="0"/>
              </a:rPr>
              <a:t>Flammable </a:t>
            </a:r>
            <a:r>
              <a:rPr lang="en-US" sz="2400" dirty="0">
                <a:latin typeface="Times New Roman" charset="0"/>
              </a:rPr>
              <a:t>liquids – original manufacturers or UL listed containers</a:t>
            </a:r>
          </a:p>
          <a:p>
            <a:pPr lvl="1"/>
            <a:r>
              <a:rPr lang="en-US" sz="2400" dirty="0">
                <a:latin typeface="Times New Roman" charset="0"/>
              </a:rPr>
              <a:t>Concentrated acids or bases-Original containers, or 2.5 Liter </a:t>
            </a:r>
            <a:r>
              <a:rPr lang="ja-JP" altLang="en-US" sz="2400" dirty="0">
                <a:latin typeface="Times New Roman" charset="0"/>
              </a:rPr>
              <a:t>‘</a:t>
            </a:r>
            <a:r>
              <a:rPr lang="en-US" altLang="ja-JP" sz="2400" dirty="0">
                <a:latin typeface="Times New Roman" charset="0"/>
              </a:rPr>
              <a:t>acid</a:t>
            </a:r>
            <a:r>
              <a:rPr lang="ja-JP" altLang="en-US" sz="2400" dirty="0">
                <a:latin typeface="Times New Roman" charset="0"/>
              </a:rPr>
              <a:t>’</a:t>
            </a:r>
            <a:r>
              <a:rPr lang="en-US" altLang="ja-JP" sz="2400" dirty="0">
                <a:latin typeface="Times New Roman" charset="0"/>
              </a:rPr>
              <a:t> safety bottles</a:t>
            </a:r>
          </a:p>
          <a:p>
            <a:pPr lvl="1"/>
            <a:r>
              <a:rPr lang="en-US" sz="2400" dirty="0">
                <a:latin typeface="Times New Roman" charset="0"/>
              </a:rPr>
              <a:t>Solid waste – Plastic high density polyethylene bottles</a:t>
            </a:r>
          </a:p>
          <a:p>
            <a:pPr lvl="1"/>
            <a:r>
              <a:rPr lang="en-US" sz="2400" dirty="0">
                <a:latin typeface="Times New Roman" charset="0"/>
              </a:rPr>
              <a:t>Aqueous waste-glass bottles or HDPE plastic bottles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latin typeface="Times New Roman" charset="0"/>
              </a:rPr>
              <a:t>Milk jugs, soda bottles and food containers unacceptable.</a:t>
            </a:r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charset="0"/>
              </a:rPr>
              <a:t>Container Management</a:t>
            </a:r>
            <a:endParaRPr lang="en-US" sz="36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14792"/>
            <a:ext cx="7408333" cy="4311371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dirty="0" smtClean="0"/>
              <a:t>Chemical </a:t>
            </a:r>
            <a:r>
              <a:rPr lang="en-US" dirty="0"/>
              <a:t>waste containers must be tightly closed to prevent leakage or spillage.</a:t>
            </a:r>
          </a:p>
          <a:p>
            <a:pPr lvl="0" algn="just"/>
            <a:r>
              <a:rPr lang="en-US" dirty="0"/>
              <a:t>Containers should be closed with a screw-type lid or other appropriate device.</a:t>
            </a:r>
          </a:p>
          <a:p>
            <a:pPr lvl="0" algn="just"/>
            <a:r>
              <a:rPr lang="en-US" dirty="0"/>
              <a:t>Plastic wrap, aluminum foil, </a:t>
            </a:r>
            <a:r>
              <a:rPr lang="en-US" dirty="0" err="1"/>
              <a:t>parafilm</a:t>
            </a:r>
            <a:r>
              <a:rPr lang="en-US" dirty="0"/>
              <a:t> and other temporary lids are unacceptable.</a:t>
            </a:r>
          </a:p>
          <a:p>
            <a:pPr lvl="0" algn="just"/>
            <a:r>
              <a:rPr lang="en-US" dirty="0"/>
              <a:t>A container holding chemical waste must ALWAYS be closed, except when waste is actually being added.</a:t>
            </a:r>
          </a:p>
          <a:p>
            <a:pPr lvl="0" algn="just"/>
            <a:r>
              <a:rPr lang="en-US" dirty="0"/>
              <a:t>If a waste container is used to collect waste from a continuous process (i.e., drainage from a process collected with tubing inserted into a bottle such as HPLC), the container must still </a:t>
            </a:r>
            <a:r>
              <a:rPr lang="en-US" dirty="0" smtClean="0"/>
              <a:t>be sealed </a:t>
            </a:r>
            <a:r>
              <a:rPr lang="en-US" dirty="0"/>
              <a:t>using rubber stoppers with tubing inserts or other appropriate means. It is not acceptable to leave funnels in chemical waste containers.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620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Closing Chemical Waste Containers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Example – Open Containers</a:t>
            </a:r>
          </a:p>
        </p:txBody>
      </p:sp>
      <p:pic>
        <p:nvPicPr>
          <p:cNvPr id="23554" name="Content Placeholder 4" descr="Picture1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3035300"/>
            <a:ext cx="3886200" cy="2908300"/>
          </a:xfrm>
          <a:prstGeom prst="rect">
            <a:avLst/>
          </a:prstGeom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957888" y="3895725"/>
            <a:ext cx="301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Tw Cen MT" charset="0"/>
              </a:rPr>
              <a:t>A funnel is not a lid!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838200" y="2066925"/>
            <a:ext cx="367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Tw Cen MT" charset="0"/>
              </a:rPr>
              <a:t>Lid open when not in use</a:t>
            </a:r>
          </a:p>
        </p:txBody>
      </p:sp>
      <p:sp>
        <p:nvSpPr>
          <p:cNvPr id="9" name="Down Arrow 8"/>
          <p:cNvSpPr/>
          <p:nvPr/>
        </p:nvSpPr>
        <p:spPr>
          <a:xfrm>
            <a:off x="1919288" y="2667000"/>
            <a:ext cx="609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281488" y="39624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66154"/>
            <a:ext cx="7408333" cy="453510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400" dirty="0"/>
              <a:t>All chemical waste containers must be </a:t>
            </a:r>
            <a:r>
              <a:rPr lang="en-US" sz="3400" dirty="0" smtClean="0"/>
              <a:t>have yellow chemical </a:t>
            </a:r>
            <a:r>
              <a:rPr lang="en-US" sz="3400" dirty="0"/>
              <a:t>waste label affixed on the bottle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vailable </a:t>
            </a:r>
            <a:r>
              <a:rPr lang="en-US" sz="3200" dirty="0"/>
              <a:t>from OEHS </a:t>
            </a:r>
            <a:endParaRPr lang="en-US" sz="3200" dirty="0" smtClean="0"/>
          </a:p>
          <a:p>
            <a:pPr lvl="0"/>
            <a:r>
              <a:rPr lang="en-US" sz="3400" dirty="0" smtClean="0"/>
              <a:t>The </a:t>
            </a:r>
            <a:r>
              <a:rPr lang="en-US" sz="3400" dirty="0"/>
              <a:t>following information must be provided on the label (see example of the label later in this section):</a:t>
            </a:r>
          </a:p>
          <a:p>
            <a:pPr lvl="2"/>
            <a:r>
              <a:rPr lang="en-US" sz="3200" dirty="0"/>
              <a:t>PI Name or Generator name</a:t>
            </a:r>
          </a:p>
          <a:p>
            <a:pPr lvl="2"/>
            <a:r>
              <a:rPr lang="en-US" sz="3200" dirty="0"/>
              <a:t>Building</a:t>
            </a:r>
          </a:p>
          <a:p>
            <a:pPr lvl="2"/>
            <a:r>
              <a:rPr lang="en-US" sz="3200" dirty="0"/>
              <a:t>Room number</a:t>
            </a:r>
          </a:p>
          <a:p>
            <a:pPr lvl="2"/>
            <a:r>
              <a:rPr lang="en-US" sz="3200" dirty="0"/>
              <a:t>Telephone number</a:t>
            </a:r>
          </a:p>
          <a:p>
            <a:pPr lvl="2"/>
            <a:r>
              <a:rPr lang="en-US" sz="3200" dirty="0"/>
              <a:t>Exact contents of the container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Chemical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aste Labeling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601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Yellow Waste Label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83" y="1848256"/>
            <a:ext cx="5807412" cy="417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4" y="2045480"/>
            <a:ext cx="42608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49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749" y="1935804"/>
            <a:ext cx="8054502" cy="419035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 specific area should be designated in the laboratory as a chemical waste storage area.  The area must be marked with “Waste Storage Area” signage (available with OEHS and Department Office)</a:t>
            </a:r>
          </a:p>
          <a:p>
            <a:pPr lvl="0"/>
            <a:r>
              <a:rPr lang="en-US" dirty="0"/>
              <a:t>Waste must be stored in the room it was generated in and cannot be transferred to any area that requires passage through a door. </a:t>
            </a:r>
          </a:p>
          <a:p>
            <a:pPr lvl="0"/>
            <a:r>
              <a:rPr lang="en-US" dirty="0"/>
              <a:t>Chemical waste must be stored with secondary containment so that spills cannot reach sinks, or floor drains.</a:t>
            </a:r>
          </a:p>
          <a:p>
            <a:pPr lvl="0"/>
            <a:r>
              <a:rPr lang="en-US" dirty="0"/>
              <a:t>Incompatible chemical wastes must be segregated to prevent reaction.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Satellite Accumulation Area: SAA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465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750979"/>
            <a:ext cx="7408333" cy="43751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Satellite Accumulation Area (SAA)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- At or near the related work process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- Under the control of the generator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- Maximum amount stored 55 gallons or 1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quart acutely hazardous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Secondary containment and weekly inspections are strongly recommended.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0066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b="1" dirty="0" smtClean="0">
              <a:solidFill>
                <a:srgbClr val="006600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Satellite Accumulation Area: SAA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7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1594970"/>
            <a:ext cx="4590841" cy="444229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808000"/>
                </a:solidFill>
                <a:cs typeface="+mn-cs"/>
              </a:rPr>
              <a:t>  </a:t>
            </a:r>
            <a:endParaRPr lang="en-US" u="sng" dirty="0" smtClean="0">
              <a:solidFill>
                <a:srgbClr val="0066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Regulations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Define </a:t>
            </a: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azardous Waste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Container Management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Waste Labeling</a:t>
            </a:r>
            <a:endParaRPr lang="en-US" sz="2400" b="1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Waste Compatibility</a:t>
            </a: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Storage Area management</a:t>
            </a:r>
            <a:endParaRPr lang="en-US" sz="2400" b="1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Waste Minimization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Waste- Pickup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Spill Clean-up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Training Topics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512" y="2011652"/>
            <a:ext cx="3223288" cy="39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j-cs"/>
              </a:rPr>
              <a:t>Segregation of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j-cs"/>
              </a:rPr>
              <a:t>Waste at SAA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+mj-cs"/>
            </a:endParaRPr>
          </a:p>
        </p:txBody>
      </p:sp>
      <p:sp>
        <p:nvSpPr>
          <p:cNvPr id="46082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838200" y="1752600"/>
            <a:ext cx="3810000" cy="3276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Separate by hazards</a:t>
            </a:r>
          </a:p>
          <a:p>
            <a:pPr lvl="1"/>
            <a:r>
              <a:rPr lang="en-US">
                <a:latin typeface="Times New Roman" charset="0"/>
              </a:rPr>
              <a:t>flammable</a:t>
            </a:r>
          </a:p>
          <a:p>
            <a:pPr lvl="1"/>
            <a:r>
              <a:rPr lang="en-US">
                <a:latin typeface="Times New Roman" charset="0"/>
              </a:rPr>
              <a:t>toxic</a:t>
            </a:r>
          </a:p>
          <a:p>
            <a:pPr lvl="1"/>
            <a:r>
              <a:rPr lang="en-US">
                <a:latin typeface="Times New Roman" charset="0"/>
              </a:rPr>
              <a:t>corrosive</a:t>
            </a:r>
          </a:p>
          <a:p>
            <a:pPr lvl="1"/>
            <a:r>
              <a:rPr lang="en-US">
                <a:latin typeface="Times New Roman" charset="0"/>
              </a:rPr>
              <a:t>reactive</a:t>
            </a:r>
          </a:p>
          <a:p>
            <a:r>
              <a:rPr lang="en-US">
                <a:latin typeface="Times New Roman" charset="0"/>
              </a:rPr>
              <a:t>Separate by distance and containment.</a:t>
            </a:r>
          </a:p>
        </p:txBody>
      </p:sp>
    </p:spTree>
    <p:extLst>
      <p:ext uri="{BB962C8B-B14F-4D97-AF65-F5344CB8AC3E}">
        <p14:creationId xmlns:p14="http://schemas.microsoft.com/office/powerpoint/2010/main" val="18634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SAA Warning Signs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30" y="2159540"/>
            <a:ext cx="6206247" cy="40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14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651" y="1809345"/>
            <a:ext cx="8677072" cy="470592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3100" dirty="0"/>
              <a:t>Waste containers stored in a </a:t>
            </a:r>
            <a:r>
              <a:rPr lang="en-US" sz="3100" dirty="0" smtClean="0"/>
              <a:t>SAA must </a:t>
            </a:r>
            <a:r>
              <a:rPr lang="en-US" sz="3100" dirty="0"/>
              <a:t>be:</a:t>
            </a:r>
          </a:p>
          <a:p>
            <a:pPr lvl="1" algn="just"/>
            <a:r>
              <a:rPr lang="en-US" sz="3100" dirty="0" smtClean="0"/>
              <a:t>In </a:t>
            </a:r>
            <a:r>
              <a:rPr lang="en-US" sz="3100" dirty="0"/>
              <a:t>good condition</a:t>
            </a:r>
          </a:p>
          <a:p>
            <a:pPr lvl="1" algn="just"/>
            <a:r>
              <a:rPr lang="en-US" sz="3100" dirty="0" smtClean="0"/>
              <a:t>Compatible </a:t>
            </a:r>
            <a:r>
              <a:rPr lang="en-US" sz="3100" dirty="0"/>
              <a:t>with the waste being stored</a:t>
            </a:r>
          </a:p>
          <a:p>
            <a:pPr lvl="1" algn="just"/>
            <a:r>
              <a:rPr lang="en-US" sz="3100" dirty="0" smtClean="0"/>
              <a:t>Kept </a:t>
            </a:r>
            <a:r>
              <a:rPr lang="en-US" sz="3100" dirty="0"/>
              <a:t>closed at all times except when filling</a:t>
            </a:r>
          </a:p>
          <a:p>
            <a:pPr lvl="1" algn="just"/>
            <a:r>
              <a:rPr lang="en-US" sz="3100" dirty="0" smtClean="0"/>
              <a:t>Labeled </a:t>
            </a:r>
            <a:r>
              <a:rPr lang="en-US" sz="3100" dirty="0"/>
              <a:t>with a </a:t>
            </a:r>
            <a:r>
              <a:rPr lang="en-US" sz="3100" dirty="0" smtClean="0"/>
              <a:t>yellow </a:t>
            </a:r>
            <a:r>
              <a:rPr lang="en-US" sz="3100" dirty="0"/>
              <a:t>chemical waste </a:t>
            </a:r>
            <a:r>
              <a:rPr lang="en-US" sz="3100" dirty="0" smtClean="0"/>
              <a:t>label from OEHS</a:t>
            </a:r>
            <a:endParaRPr lang="en-US" sz="3100" dirty="0"/>
          </a:p>
          <a:p>
            <a:pPr lvl="1" algn="just"/>
            <a:r>
              <a:rPr lang="en-US" sz="3100" dirty="0" smtClean="0"/>
              <a:t>Stored </a:t>
            </a:r>
            <a:r>
              <a:rPr lang="en-US" sz="3100" dirty="0"/>
              <a:t>inside secondary containment </a:t>
            </a:r>
            <a:r>
              <a:rPr lang="en-US" sz="3100" dirty="0" smtClean="0"/>
              <a:t>bins</a:t>
            </a:r>
            <a:endParaRPr lang="en-US" sz="3100" dirty="0"/>
          </a:p>
          <a:p>
            <a:pPr marL="0" indent="0" algn="just">
              <a:buNone/>
            </a:pPr>
            <a:r>
              <a:rPr lang="en-US" sz="3100" dirty="0" smtClean="0"/>
              <a:t>Original </a:t>
            </a:r>
            <a:r>
              <a:rPr lang="en-US" sz="3100" dirty="0"/>
              <a:t>containers of unused materials do not need a </a:t>
            </a:r>
            <a:r>
              <a:rPr lang="en-US" sz="3100" dirty="0" smtClean="0"/>
              <a:t>waste </a:t>
            </a:r>
            <a:r>
              <a:rPr lang="en-US" sz="3100" dirty="0"/>
              <a:t>label if the original label </a:t>
            </a:r>
            <a:r>
              <a:rPr lang="en-US" sz="3100" dirty="0" smtClean="0"/>
              <a:t>is clearly </a:t>
            </a:r>
            <a:r>
              <a:rPr lang="en-US" sz="3100" dirty="0"/>
              <a:t>legible</a:t>
            </a:r>
          </a:p>
          <a:p>
            <a:pPr lvl="1" algn="just"/>
            <a:r>
              <a:rPr lang="en-US" sz="3100" dirty="0" smtClean="0">
                <a:solidFill>
                  <a:srgbClr val="C00000"/>
                </a:solidFill>
              </a:rPr>
              <a:t>Waste </a:t>
            </a:r>
            <a:r>
              <a:rPr lang="en-US" sz="3100" dirty="0">
                <a:solidFill>
                  <a:srgbClr val="C00000"/>
                </a:solidFill>
              </a:rPr>
              <a:t>must always remain in the lab</a:t>
            </a:r>
          </a:p>
          <a:p>
            <a:pPr lvl="1" algn="just"/>
            <a:r>
              <a:rPr lang="en-US" sz="3100" dirty="0" smtClean="0">
                <a:solidFill>
                  <a:srgbClr val="C00000"/>
                </a:solidFill>
              </a:rPr>
              <a:t>Never </a:t>
            </a:r>
            <a:r>
              <a:rPr lang="en-US" sz="3100" dirty="0">
                <a:solidFill>
                  <a:srgbClr val="C00000"/>
                </a:solidFill>
              </a:rPr>
              <a:t>store waste in PUBLIC AREAS (such as hallways)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SAA management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557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Clean SAA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kj0015\AppData\Local\Microsoft\Windows\Temporary Internet Files\Content.Outlook\PAA4THP0\photo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7940" y="1532111"/>
            <a:ext cx="4873566" cy="52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95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charset="0"/>
              </a:rPr>
              <a:t>Divide wastes into separate waste streams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800" dirty="0">
                <a:latin typeface="Times New Roman" charset="0"/>
              </a:rPr>
              <a:t>                       Acids                           Bases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800" dirty="0">
                <a:latin typeface="Times New Roman" charset="0"/>
              </a:rPr>
              <a:t>                     Oxidizers                       Solids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800" dirty="0">
                <a:latin typeface="Times New Roman" charset="0"/>
              </a:rPr>
              <a:t>                Photographic waste           Mercury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Mixing Waste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262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8213" y="1994170"/>
            <a:ext cx="7901021" cy="43751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Mixing </a:t>
            </a:r>
            <a:r>
              <a:rPr lang="en-US" sz="2800" dirty="0"/>
              <a:t>a hazardous waste with a non-hazardous waste may increase the volume of hazardous waste for disposal or increase disposal costs due to differences in disposal options for certain hazardous wastes.</a:t>
            </a:r>
          </a:p>
          <a:p>
            <a:pPr lvl="0"/>
            <a:r>
              <a:rPr lang="en-US" sz="2800" dirty="0" smtClean="0"/>
              <a:t>DO </a:t>
            </a:r>
            <a:r>
              <a:rPr lang="en-US" sz="2800" dirty="0"/>
              <a:t>NOT mix incompatible materials in the same container.</a:t>
            </a:r>
          </a:p>
          <a:p>
            <a:pPr lvl="0"/>
            <a:r>
              <a:rPr lang="en-US" sz="2800" dirty="0"/>
              <a:t>Consult with OEHS prior to mixing different chemical wastes.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Mixing Chemical Waste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732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052536"/>
            <a:ext cx="7882827" cy="4238997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 smtClean="0">
                <a:latin typeface="Times New Roman" charset="0"/>
              </a:rPr>
              <a:t>Solvents </a:t>
            </a:r>
            <a:r>
              <a:rPr lang="en-US" sz="2800" dirty="0">
                <a:latin typeface="Times New Roman" charset="0"/>
              </a:rPr>
              <a:t>should be separated where possible as halogenated (chloroform and methylene chloride) and </a:t>
            </a:r>
            <a:r>
              <a:rPr lang="en-US" sz="2800" dirty="0" err="1">
                <a:latin typeface="Times New Roman" charset="0"/>
              </a:rPr>
              <a:t>nonhalogenated</a:t>
            </a:r>
            <a:r>
              <a:rPr lang="en-US" sz="2800" dirty="0">
                <a:latin typeface="Times New Roman" charset="0"/>
              </a:rPr>
              <a:t> waste (propanol, methanol, and toluene).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charset="0"/>
              </a:rPr>
              <a:t>Inorganic wastes containing barium, lead and cadmium may be mixed together</a:t>
            </a:r>
            <a:r>
              <a:rPr lang="en-US" sz="2800" dirty="0" smtClean="0">
                <a:latin typeface="Times New Roman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8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Mixing Hazardous Waste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i="1" dirty="0">
              <a:solidFill>
                <a:srgbClr val="CC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19072"/>
            <a:ext cx="8122595" cy="4307091"/>
          </a:xfrm>
        </p:spPr>
        <p:txBody>
          <a:bodyPr>
            <a:normAutofit fontScale="92500"/>
          </a:bodyPr>
          <a:lstStyle/>
          <a:p>
            <a:r>
              <a:rPr lang="en-US" dirty="0"/>
              <a:t>A container of a </a:t>
            </a:r>
            <a:r>
              <a:rPr lang="en-US" b="1" dirty="0"/>
              <a:t>non-acute hazardous waste</a:t>
            </a:r>
            <a:r>
              <a:rPr lang="en-US" dirty="0"/>
              <a:t>, other than a pressurized cylinder, is empty if: </a:t>
            </a:r>
            <a:endParaRPr lang="en-US" sz="2000" dirty="0"/>
          </a:p>
          <a:p>
            <a:pPr lvl="0"/>
            <a:r>
              <a:rPr lang="en-US" dirty="0"/>
              <a:t>All wastes have been removed that can be removed through, and </a:t>
            </a:r>
            <a:endParaRPr lang="en-US" sz="2000" dirty="0"/>
          </a:p>
          <a:p>
            <a:pPr lvl="2"/>
            <a:r>
              <a:rPr lang="en-US" b="1" dirty="0"/>
              <a:t>If the container is less than or equal to 119 gallons</a:t>
            </a:r>
            <a:r>
              <a:rPr lang="en-US" dirty="0"/>
              <a:t> no more than one inch of residue remains on the bottom of the container, or no more than 3 percent by weight of the total capacity of the container remains; </a:t>
            </a:r>
            <a:endParaRPr lang="en-US" sz="1800" dirty="0"/>
          </a:p>
          <a:p>
            <a:pPr lvl="2"/>
            <a:r>
              <a:rPr lang="en-US" b="1" dirty="0"/>
              <a:t>A compressed gas cylinder</a:t>
            </a:r>
            <a:r>
              <a:rPr lang="en-US" dirty="0"/>
              <a:t> that contained hazardous material is empty when the pressure in the container approaches atmospheric pressure.</a:t>
            </a:r>
            <a:endParaRPr lang="en-US" sz="1800" dirty="0"/>
          </a:p>
          <a:p>
            <a:r>
              <a:rPr lang="en-US" dirty="0"/>
              <a:t>Empty plastic and brown glass chemical containers may be rinsed with water and </a:t>
            </a:r>
            <a:r>
              <a:rPr lang="en-US" dirty="0">
                <a:solidFill>
                  <a:srgbClr val="C00000"/>
                </a:solidFill>
              </a:rPr>
              <a:t>disposed of in a </a:t>
            </a:r>
            <a:r>
              <a:rPr lang="en-US" dirty="0" smtClean="0">
                <a:solidFill>
                  <a:srgbClr val="C00000"/>
                </a:solidFill>
              </a:rPr>
              <a:t>sealed box with </a:t>
            </a:r>
            <a:r>
              <a:rPr lang="en-US" dirty="0">
                <a:solidFill>
                  <a:srgbClr val="C00000"/>
                </a:solidFill>
              </a:rPr>
              <a:t>trash</a:t>
            </a:r>
            <a:r>
              <a:rPr lang="en-US" dirty="0"/>
              <a:t>.  Caps must be removed and labels must defaced and marked “EMPTY”.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Empty Containers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678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Empty containers that contained acutely hazardous wastes are managed as hazardous wastes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006600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Empty Containers of Acutely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azardous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aste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9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0936" y="2106038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Times New Roman" charset="0"/>
              </a:rPr>
              <a:t>Materials that are not considered hazardous waste must be disposed as solid waste.  </a:t>
            </a:r>
          </a:p>
          <a:p>
            <a:pPr eaLnBrk="1" hangingPunct="1"/>
            <a:r>
              <a:rPr lang="en-US" sz="2800" dirty="0">
                <a:latin typeface="Times New Roman" charset="0"/>
              </a:rPr>
              <a:t>Empty containers must have the labels defaced or removed.  </a:t>
            </a:r>
          </a:p>
          <a:p>
            <a:pPr eaLnBrk="1" hangingPunct="1"/>
            <a:r>
              <a:rPr lang="en-US" sz="2800" dirty="0">
                <a:latin typeface="Times New Roman" charset="0"/>
              </a:rPr>
              <a:t>Paper products that are not saturated with hazardous materials and/or biomedical waste can be disposed as non-hazardous waste.  </a:t>
            </a:r>
          </a:p>
          <a:p>
            <a:pPr eaLnBrk="1" hangingPunct="1"/>
            <a:r>
              <a:rPr lang="en-US" sz="2800" dirty="0">
                <a:latin typeface="Times New Roman" charset="0"/>
              </a:rPr>
              <a:t>Broken glass and pipettes must be placed in a broken glass rigid disposal container.</a:t>
            </a:r>
          </a:p>
        </p:txBody>
      </p:sp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NON-HAZARDOUS WASTE </a:t>
            </a:r>
          </a:p>
        </p:txBody>
      </p:sp>
    </p:spTree>
    <p:extLst>
      <p:ext uri="{BB962C8B-B14F-4D97-AF65-F5344CB8AC3E}">
        <p14:creationId xmlns:p14="http://schemas.microsoft.com/office/powerpoint/2010/main" val="23187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idx="1"/>
          </p:nvPr>
        </p:nvSpPr>
        <p:spPr>
          <a:xfrm>
            <a:off x="755514" y="2355715"/>
            <a:ext cx="79248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charset="0"/>
              </a:rPr>
              <a:t>Environmental Protection Agency </a:t>
            </a:r>
            <a:r>
              <a:rPr lang="en-US" sz="3500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sz="3500" dirty="0" smtClean="0">
                <a:solidFill>
                  <a:schemeClr val="tx1"/>
                </a:solidFill>
                <a:latin typeface="Times New Roman" charset="0"/>
              </a:rPr>
              <a:t>EPA)</a:t>
            </a:r>
            <a:endParaRPr lang="en-US" sz="3400" dirty="0">
              <a:solidFill>
                <a:schemeClr val="tx1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charset="0"/>
              </a:rPr>
              <a:t>Regulates all aspects of hazardous waste</a:t>
            </a:r>
            <a:endParaRPr lang="en-US" dirty="0" smtClean="0">
              <a:latin typeface="Times New Roman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en-US" sz="3500" dirty="0" smtClean="0">
                <a:latin typeface="Times New Roman" charset="0"/>
              </a:rPr>
              <a:t>Department </a:t>
            </a:r>
            <a:r>
              <a:rPr lang="en-US" sz="3500" dirty="0">
                <a:latin typeface="Times New Roman" charset="0"/>
              </a:rPr>
              <a:t>of Transportation (</a:t>
            </a:r>
            <a:r>
              <a:rPr lang="en-US" sz="3500" dirty="0" smtClean="0">
                <a:latin typeface="Times New Roman" charset="0"/>
              </a:rPr>
              <a:t>DOT)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charset="0"/>
              </a:rPr>
              <a:t>Regulates hazardous </a:t>
            </a:r>
            <a:r>
              <a:rPr lang="en-US" sz="2800" dirty="0">
                <a:latin typeface="Times New Roman" charset="0"/>
              </a:rPr>
              <a:t>waste transportation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en-US" sz="3400" dirty="0" smtClean="0">
                <a:latin typeface="Times New Roman" charset="0"/>
              </a:rPr>
              <a:t>Department </a:t>
            </a:r>
            <a:r>
              <a:rPr lang="en-US" sz="3400" dirty="0">
                <a:latin typeface="Times New Roman" charset="0"/>
              </a:rPr>
              <a:t>of Homeland Security </a:t>
            </a:r>
            <a:r>
              <a:rPr lang="en-US" sz="3400" dirty="0" smtClean="0">
                <a:solidFill>
                  <a:schemeClr val="hlink"/>
                </a:solidFill>
                <a:latin typeface="Times New Roman" charset="0"/>
              </a:rPr>
              <a:t>(DHS)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charset="0"/>
              </a:rPr>
              <a:t>Regulates security threats associated with chemicals.</a:t>
            </a:r>
            <a:r>
              <a:rPr lang="en-US" sz="2600" dirty="0">
                <a:latin typeface="Times New Roman" charset="0"/>
              </a:rPr>
              <a:t>	</a:t>
            </a:r>
            <a:endParaRPr lang="en-US" dirty="0">
              <a:latin typeface="Times New Roman" charset="0"/>
            </a:endParaRPr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80010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cs typeface="+mj-cs"/>
              </a:rPr>
              <a:t>Who Regulates 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cs typeface="+mj-cs"/>
              </a:rPr>
              <a:t>azardous Waste?</a:t>
            </a:r>
            <a:endParaRPr lang="en-US" sz="3200" b="1" dirty="0">
              <a:solidFill>
                <a:schemeClr val="bg1"/>
              </a:solidFill>
              <a:latin typeface="Times New Roman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06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Sharps Disposal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Sharps containers for disposal of these items should be conveniently located and easily accessible in all work places where sharps are used.</a:t>
            </a:r>
          </a:p>
        </p:txBody>
      </p:sp>
      <p:pic>
        <p:nvPicPr>
          <p:cNvPr id="399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362200"/>
            <a:ext cx="3543300" cy="24177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95678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Waste Minimization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7786" y="1858344"/>
            <a:ext cx="812601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Practice </a:t>
            </a:r>
            <a:r>
              <a:rPr lang="en-US" dirty="0"/>
              <a:t>the concept of </a:t>
            </a:r>
            <a:r>
              <a:rPr lang="en-US" i="1" dirty="0"/>
              <a:t>Source Reduction </a:t>
            </a:r>
            <a:r>
              <a:rPr lang="en-US" dirty="0"/>
              <a:t>by simply ordering the smallest quantity of chemical </a:t>
            </a:r>
            <a:r>
              <a:rPr lang="en-US" dirty="0" smtClean="0"/>
              <a:t>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Keep </a:t>
            </a:r>
            <a:r>
              <a:rPr lang="en-US" dirty="0"/>
              <a:t>an inventory of chemicals on hand.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</a:t>
            </a:r>
            <a:r>
              <a:rPr lang="en-US" dirty="0"/>
              <a:t>surplus chemical with other labs.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Purchase </a:t>
            </a:r>
            <a:r>
              <a:rPr lang="en-US" dirty="0"/>
              <a:t>mercury-free instruments.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Substitute </a:t>
            </a:r>
            <a:r>
              <a:rPr lang="en-US" dirty="0"/>
              <a:t>hazardous chemicals with non-hazardous chemicals whenever possible.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the scale of laboratory experiments to reduce the volume of waste being produced whenever possible.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49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11342"/>
            <a:ext cx="8394969" cy="453510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P</a:t>
            </a:r>
            <a:r>
              <a:rPr lang="en-US" sz="2800" dirty="0" smtClean="0"/>
              <a:t>icked </a:t>
            </a:r>
            <a:r>
              <a:rPr lang="en-US" sz="2800" dirty="0"/>
              <a:t>up by OEHS per specific building schedule </a:t>
            </a:r>
            <a:r>
              <a:rPr lang="en-US" sz="2800" dirty="0" smtClean="0"/>
              <a:t> </a:t>
            </a:r>
            <a:r>
              <a:rPr lang="en-US" sz="2800" dirty="0"/>
              <a:t>or by request.</a:t>
            </a:r>
          </a:p>
          <a:p>
            <a:pPr lvl="0"/>
            <a:r>
              <a:rPr lang="en-US" sz="2800" dirty="0"/>
              <a:t>The Chemical Disposal Inventory </a:t>
            </a:r>
            <a:r>
              <a:rPr lang="en-US" sz="2800" dirty="0" smtClean="0"/>
              <a:t>Form must </a:t>
            </a:r>
            <a:r>
              <a:rPr lang="en-US" sz="2800" dirty="0"/>
              <a:t>accompany all waste and surplus chemicals</a:t>
            </a:r>
            <a:r>
              <a:rPr lang="en-US" sz="2800" dirty="0" smtClean="0"/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Waste containers must be stored for pick up in the room in which they were </a:t>
            </a:r>
            <a:r>
              <a:rPr lang="en-US" sz="2800" dirty="0" smtClean="0">
                <a:solidFill>
                  <a:srgbClr val="FF0000"/>
                </a:solidFill>
              </a:rPr>
              <a:t>generated</a:t>
            </a:r>
            <a:endParaRPr lang="en-US" sz="2800" dirty="0"/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Chemical </a:t>
            </a:r>
            <a:r>
              <a:rPr lang="en-US" sz="2800" dirty="0">
                <a:solidFill>
                  <a:schemeClr val="tx1"/>
                </a:solidFill>
              </a:rPr>
              <a:t>wastes must NOT be disposed of by evaporation. This includes evaporation in fume hoods or biosafety cabinets.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u="sng" dirty="0"/>
              <a:t>It</a:t>
            </a:r>
            <a:r>
              <a:rPr lang="ja-JP" altLang="en-US" sz="2800" b="1" u="sng" dirty="0">
                <a:latin typeface="Arial"/>
              </a:rPr>
              <a:t>’</a:t>
            </a:r>
            <a:r>
              <a:rPr lang="en-US" sz="2800" b="1" u="sng" dirty="0"/>
              <a:t>s free!!!!</a:t>
            </a:r>
            <a:endParaRPr lang="en-US" sz="2800" dirty="0"/>
          </a:p>
          <a:p>
            <a:pPr lvl="0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Waste Pick-up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81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32443"/>
              </p:ext>
            </p:extLst>
          </p:nvPr>
        </p:nvGraphicFramePr>
        <p:xfrm>
          <a:off x="2178996" y="1926086"/>
          <a:ext cx="4776281" cy="43385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9498"/>
                <a:gridCol w="719846"/>
                <a:gridCol w="700392"/>
                <a:gridCol w="1021404"/>
                <a:gridCol w="1245141"/>
              </a:tblGrid>
              <a:tr h="677260">
                <a:tc>
                  <a:txBody>
                    <a:bodyPr/>
                    <a:lstStyle/>
                    <a:p>
                      <a:pPr marL="0" marR="0">
                        <a:lnSpc>
                          <a:spcPts val="9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247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Chemical</a:t>
                      </a:r>
                      <a:r>
                        <a:rPr lang="en-US" sz="1000" b="1" spc="-60" dirty="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Name</a:t>
                      </a:r>
                      <a:endParaRPr lang="en-US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Number</a:t>
                      </a:r>
                      <a:r>
                        <a:rPr lang="en-US" sz="1000" b="1" spc="-45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 </a:t>
                      </a: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of</a:t>
                      </a:r>
                      <a:endParaRPr lang="en-US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Containers</a:t>
                      </a:r>
                      <a:endParaRPr lang="en-US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1968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Size</a:t>
                      </a:r>
                      <a:r>
                        <a:rPr lang="en-US" sz="1000" b="1" spc="-2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 </a:t>
                      </a: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of</a:t>
                      </a:r>
                      <a:endParaRPr lang="en-US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5651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Containers</a:t>
                      </a:r>
                      <a:endParaRPr lang="en-US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1104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Chemical</a:t>
                      </a:r>
                      <a:r>
                        <a:rPr lang="en-US" sz="1000" b="1" spc="-5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 </a:t>
                      </a: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Suitable</a:t>
                      </a:r>
                      <a:r>
                        <a:rPr lang="en-US" sz="1000" b="1" spc="-4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 </a:t>
                      </a: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for</a:t>
                      </a:r>
                      <a:r>
                        <a:rPr lang="en-US" sz="100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 </a:t>
                      </a:r>
                      <a:r>
                        <a:rPr lang="en-US" sz="1000" b="1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Reuse/Exchange</a:t>
                      </a:r>
                      <a:r>
                        <a:rPr lang="en-US" sz="1000" b="1" spc="-10">
                          <a:effectLst/>
                          <a:latin typeface="Gill Sans MT"/>
                          <a:ea typeface="Gill Sans MT"/>
                          <a:cs typeface="Gill Sans MT"/>
                        </a:rPr>
                        <a:t> </a:t>
                      </a:r>
                      <a:endParaRPr lang="en-US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1104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1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Y/NO</a:t>
                      </a:r>
                      <a:endParaRPr lang="en-US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Special</a:t>
                      </a:r>
                      <a:r>
                        <a:rPr lang="en-US" sz="1000" b="1" spc="-35" dirty="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Gill Sans MT"/>
                          <a:cs typeface="Times New Roman"/>
                        </a:rPr>
                        <a:t>hazards</a:t>
                      </a:r>
                      <a:endParaRPr lang="en-US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marL="17145" marR="106045">
                        <a:lnSpc>
                          <a:spcPct val="131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Gill Sans MT"/>
                          <a:ea typeface="Gill Sans MT"/>
                          <a:cs typeface="Gill Sans MT"/>
                        </a:rPr>
                        <a:t>Total number of containers on page:</a:t>
                      </a:r>
                      <a:endParaRPr lang="en-US" sz="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Waste Inventory Sheet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019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69925" y="2574925"/>
            <a:ext cx="8016875" cy="3416300"/>
          </a:xfrm>
        </p:spPr>
        <p:txBody>
          <a:bodyPr>
            <a:normAutofit/>
          </a:bodyPr>
          <a:lstStyle/>
          <a:p>
            <a:r>
              <a:rPr lang="en-US" dirty="0"/>
              <a:t>Annual review of chemicals</a:t>
            </a:r>
          </a:p>
          <a:p>
            <a:r>
              <a:rPr lang="en-US" dirty="0"/>
              <a:t>Removal of surplus chemicals and chemical waste</a:t>
            </a:r>
          </a:p>
          <a:p>
            <a:r>
              <a:rPr lang="en-US" dirty="0"/>
              <a:t>Evaluate gas cylinders, unknowns &amp; potential explosives</a:t>
            </a:r>
          </a:p>
          <a:p>
            <a:r>
              <a:rPr lang="en-US" dirty="0"/>
              <a:t>Laboratory and Stockroom cleanouts</a:t>
            </a:r>
          </a:p>
          <a:p>
            <a:pPr algn="ctr">
              <a:buFont typeface="Wingdings" charset="0"/>
              <a:buNone/>
            </a:pPr>
            <a:endParaRPr lang="en-US" dirty="0"/>
          </a:p>
          <a:p>
            <a:pPr algn="ctr">
              <a:buFont typeface="Wingdings" charset="0"/>
              <a:buNone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1A22-66B8-4F4A-8AC0-2B689724E5B5}" type="slidenum">
              <a:rPr lang="en-US"/>
              <a:pPr/>
              <a:t>44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On-Site Hazardous Materials Management</a:t>
            </a:r>
          </a:p>
        </p:txBody>
      </p:sp>
    </p:spTree>
    <p:extLst>
      <p:ext uri="{BB962C8B-B14F-4D97-AF65-F5344CB8AC3E}">
        <p14:creationId xmlns:p14="http://schemas.microsoft.com/office/powerpoint/2010/main" val="5960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93684" y="2033080"/>
            <a:ext cx="7909848" cy="4355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When responding to a small chemical or hazardous waste spill,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cs"/>
              </a:rPr>
              <a:t>REFER SDS </a:t>
            </a: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for the material</a:t>
            </a:r>
            <a:r>
              <a:rPr kumimoji="0" lang="ja-JP" alt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’</a:t>
            </a: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s hazards  and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Potential to react with other materials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Contact OEH&amp;S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for spill clean-up assistance when: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Large spills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Spills involving extremely hazardous chemicals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Inadequate ventilation in spill area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No spill </a:t>
            </a:r>
            <a:r>
              <a:rPr kumimoji="0" lang="en-US" sz="2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clean-up</a:t>
            </a: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 materials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Personnel uncomfortable handling </a:t>
            </a:r>
            <a:r>
              <a:rPr kumimoji="0" lang="en-US" sz="2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clean-up</a:t>
            </a:r>
            <a:endParaRPr kumimoji="0" lang="en-US" sz="22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If a spilled chemical enters the drain, soil or water body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808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Spill Clean up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2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Consult MSDS &amp; wear proper PPE  prior to </a:t>
            </a:r>
            <a:r>
              <a:rPr lang="en-US" sz="2800" dirty="0" err="1" smtClean="0">
                <a:solidFill>
                  <a:schemeClr val="tx1"/>
                </a:solidFill>
                <a:cs typeface="+mn-cs"/>
              </a:rPr>
              <a:t>clean-up</a:t>
            </a:r>
            <a:r>
              <a:rPr lang="en-US" sz="2800" dirty="0" smtClean="0">
                <a:solidFill>
                  <a:schemeClr val="tx1"/>
                </a:solidFill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Spread absorbent around and over liquid</a:t>
            </a:r>
            <a:r>
              <a:rPr lang="ja-JP" altLang="en-US" sz="2800" dirty="0" smtClean="0">
                <a:solidFill>
                  <a:schemeClr val="tx1"/>
                </a:solidFill>
                <a:cs typeface="+mn-cs"/>
              </a:rPr>
              <a:t>’</a:t>
            </a:r>
            <a:r>
              <a:rPr lang="en-US" sz="2800" dirty="0" smtClean="0">
                <a:solidFill>
                  <a:schemeClr val="tx1"/>
                </a:solidFill>
                <a:cs typeface="+mn-cs"/>
              </a:rPr>
              <a:t>s surface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Collect wet absorbents &amp; transfer them in plastic bucket or bag using dustpan &amp; brush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Label the contents of bucket/bag using yellow waste tags.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Call OEHS for waste pick-up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solidFill>
                <a:srgbClr val="0066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6600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When Cleaning a Spill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4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67786" y="1848616"/>
            <a:ext cx="7408333" cy="3450696"/>
          </a:xfrm>
        </p:spPr>
        <p:txBody>
          <a:bodyPr>
            <a:noAutofit/>
          </a:bodyPr>
          <a:lstStyle/>
          <a:p>
            <a:pPr eaLnBrk="1" hangingPunct="1">
              <a:buClr>
                <a:srgbClr val="006600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Dial 911 on campus for emergencies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Call Office of Environmental Health &amp; Safety </a:t>
            </a:r>
          </a:p>
          <a:p>
            <a:pPr lvl="2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for assistance with spills that you are uncomfortable handling</a:t>
            </a:r>
          </a:p>
          <a:p>
            <a:pPr lvl="2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to clean up mercury spills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After hours or on weekends call campus police to contact OEHS staff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Accident management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605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91056"/>
            <a:ext cx="8365786" cy="511130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400" b="1" dirty="0"/>
              <a:t>Containers must be in good condition. </a:t>
            </a:r>
            <a:endParaRPr lang="en-US" sz="3400" dirty="0"/>
          </a:p>
          <a:p>
            <a:pPr lvl="0"/>
            <a:r>
              <a:rPr lang="en-US" sz="3400" b="1" dirty="0"/>
              <a:t>The waste placed in the container must be compatible with the container. </a:t>
            </a:r>
            <a:endParaRPr lang="en-US" sz="3400" dirty="0"/>
          </a:p>
          <a:p>
            <a:pPr lvl="0"/>
            <a:r>
              <a:rPr lang="en-US" sz="3400" b="1" dirty="0"/>
              <a:t>Containers must be clearly and legibly labeled with </a:t>
            </a:r>
            <a:r>
              <a:rPr lang="en-US" sz="3400" b="1" dirty="0" smtClean="0"/>
              <a:t>the yellow </a:t>
            </a:r>
            <a:r>
              <a:rPr lang="en-US" sz="3400" b="1" dirty="0"/>
              <a:t>“Chemical Waste Label</a:t>
            </a:r>
            <a:r>
              <a:rPr lang="en-US" sz="3400" b="1" dirty="0" smtClean="0"/>
              <a:t>”</a:t>
            </a:r>
            <a:endParaRPr lang="en-US" sz="3400" dirty="0"/>
          </a:p>
          <a:p>
            <a:pPr lvl="0"/>
            <a:r>
              <a:rPr lang="en-US" sz="3400" b="1" dirty="0"/>
              <a:t>The label must be firmly attached to the container. </a:t>
            </a:r>
            <a:endParaRPr lang="en-US" sz="3400" dirty="0"/>
          </a:p>
          <a:p>
            <a:pPr lvl="0"/>
            <a:r>
              <a:rPr lang="en-US" sz="3400" b="1" dirty="0"/>
              <a:t>Containers must be placed next to or near the process that generates the waste. </a:t>
            </a:r>
            <a:endParaRPr lang="en-US" sz="3400" dirty="0"/>
          </a:p>
          <a:p>
            <a:pPr lvl="0"/>
            <a:r>
              <a:rPr lang="en-US" sz="3400" b="1" dirty="0"/>
              <a:t>Containers must be kept closed at all times except when adding or removing waste</a:t>
            </a:r>
            <a:r>
              <a:rPr lang="en-US" sz="3400" b="1"/>
              <a:t>. </a:t>
            </a:r>
            <a:endParaRPr lang="en-US" sz="3400" b="1" smtClean="0"/>
          </a:p>
          <a:p>
            <a:pPr lvl="0"/>
            <a:r>
              <a:rPr lang="en-US" sz="3400" b="1" smtClean="0"/>
              <a:t>Containers </a:t>
            </a:r>
            <a:r>
              <a:rPr lang="en-US" sz="3400" b="1" dirty="0"/>
              <a:t>must be segregated by hazard class (e.g. acids from bases and flammables). </a:t>
            </a:r>
            <a:endParaRPr lang="en-US" sz="3400" dirty="0"/>
          </a:p>
          <a:p>
            <a:pPr lvl="0"/>
            <a:r>
              <a:rPr lang="en-US" sz="3400" b="1" dirty="0"/>
              <a:t>Containers and area must be inspected at least weekly for leakage. </a:t>
            </a:r>
            <a:endParaRPr lang="en-US" sz="3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Summary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2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Click here to acknowledge receipt of training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Contact OEHS at 824-6053 for any questions or </a:t>
            </a:r>
          </a:p>
          <a:p>
            <a:pPr marL="0" indent="0" algn="ctr">
              <a:buNone/>
            </a:pPr>
            <a:r>
              <a:rPr lang="en-US" dirty="0" smtClean="0"/>
              <a:t>www.uah.edu/oehs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of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idx="1"/>
          </p:nvPr>
        </p:nvSpPr>
        <p:spPr>
          <a:xfrm>
            <a:off x="632298" y="1960708"/>
            <a:ext cx="8054502" cy="4537370"/>
          </a:xfrm>
        </p:spPr>
        <p:txBody>
          <a:bodyPr>
            <a:normAutofit/>
          </a:bodyPr>
          <a:lstStyle/>
          <a:p>
            <a:pPr>
              <a:buClr>
                <a:srgbClr val="349849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Protecting human health and the natural environment from the potential hazards of waste disposal.</a:t>
            </a:r>
          </a:p>
          <a:p>
            <a:pPr>
              <a:buClr>
                <a:srgbClr val="349849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Reducing 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the amount of waste generated, through source reduction and recycling</a:t>
            </a:r>
          </a:p>
          <a:p>
            <a:pPr>
              <a:buClr>
                <a:srgbClr val="349849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charset="0"/>
              </a:rPr>
              <a:t>Ensuring the management of waste in an environmentally sound manner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.</a:t>
            </a:r>
          </a:p>
          <a:p>
            <a:pPr>
              <a:buClr>
                <a:srgbClr val="349849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Cradle to Grave"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requirements: Hazardous 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waste is regulated from the moment it is created through the time of final disposal. Generator is forever responsible for their waste.</a:t>
            </a:r>
          </a:p>
        </p:txBody>
      </p:sp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Resource Conservation and Recovery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Act: RCRA</a:t>
            </a:r>
            <a:endParaRPr lang="en-US" sz="3200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6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39775" y="1828021"/>
            <a:ext cx="766286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 smtClean="0">
                <a:latin typeface="+mn-lt"/>
                <a:cs typeface="+mn-cs"/>
              </a:rPr>
              <a:t>Under the Resource Conservation and Recovery Act (RCRA), EPA regulates individuals who generate &amp; accumulate hazardous wastes.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 smtClean="0">
                <a:latin typeface="+mn-lt"/>
                <a:cs typeface="+mn-cs"/>
              </a:rPr>
              <a:t>All labs, studios, and shops that accumulate hazardous wastes are subject to unannounced inspections by Alabama Department for Environmental Management(ADEM) and/or EPA and can be fined.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RCRA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1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Responsibilities of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UAH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98233"/>
            <a:ext cx="8153400" cy="4495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Times New Roman"/>
                <a:cs typeface="Times New Roman"/>
              </a:rPr>
              <a:t>EPA views </a:t>
            </a:r>
            <a:r>
              <a:rPr lang="en-US" sz="2800" dirty="0" smtClean="0">
                <a:latin typeface="Times New Roman"/>
                <a:cs typeface="Times New Roman"/>
              </a:rPr>
              <a:t>UAH </a:t>
            </a:r>
            <a:r>
              <a:rPr lang="en-US" sz="2800" dirty="0">
                <a:latin typeface="Times New Roman"/>
                <a:cs typeface="Times New Roman"/>
              </a:rPr>
              <a:t>as a hazardous waste generator</a:t>
            </a:r>
          </a:p>
          <a:p>
            <a:pPr eaLnBrk="1" hangingPunct="1"/>
            <a:r>
              <a:rPr lang="en-US" sz="2800" dirty="0">
                <a:latin typeface="Times New Roman"/>
                <a:cs typeface="Times New Roman"/>
              </a:rPr>
              <a:t>Generators are responsible for:</a:t>
            </a:r>
          </a:p>
          <a:p>
            <a:pPr lvl="1" eaLnBrk="1" hangingPunct="1"/>
            <a:r>
              <a:rPr lang="en-US" sz="2800" dirty="0">
                <a:latin typeface="Times New Roman"/>
                <a:cs typeface="Times New Roman"/>
              </a:rPr>
              <a:t>properly identifying hazardous waste</a:t>
            </a:r>
          </a:p>
          <a:p>
            <a:pPr lvl="1" eaLnBrk="1" hangingPunct="1"/>
            <a:r>
              <a:rPr lang="en-US" sz="2800" dirty="0">
                <a:latin typeface="Times New Roman"/>
                <a:cs typeface="Times New Roman"/>
              </a:rPr>
              <a:t>proper management of hazardous waste</a:t>
            </a:r>
          </a:p>
          <a:p>
            <a:pPr lvl="2" eaLnBrk="1" hangingPunct="1"/>
            <a:r>
              <a:rPr lang="en-US" sz="2800" dirty="0">
                <a:latin typeface="Times New Roman"/>
                <a:cs typeface="Times New Roman"/>
              </a:rPr>
              <a:t>Use</a:t>
            </a:r>
          </a:p>
          <a:p>
            <a:pPr lvl="2" eaLnBrk="1" hangingPunct="1"/>
            <a:r>
              <a:rPr lang="en-US" sz="2800" dirty="0">
                <a:latin typeface="Times New Roman"/>
                <a:cs typeface="Times New Roman"/>
              </a:rPr>
              <a:t>Storage</a:t>
            </a:r>
          </a:p>
          <a:p>
            <a:pPr lvl="2" eaLnBrk="1" hangingPunct="1"/>
            <a:r>
              <a:rPr lang="en-US" sz="2800" dirty="0">
                <a:latin typeface="Times New Roman"/>
                <a:cs typeface="Times New Roman"/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613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Most Common EPA Violations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6499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Times New Roman"/>
                <a:cs typeface="Times New Roman"/>
              </a:rPr>
              <a:t>Most commonly cited EPA violations of hazardous waste regulations are:</a:t>
            </a:r>
          </a:p>
          <a:p>
            <a:pPr lvl="1" eaLnBrk="1" hangingPunct="1"/>
            <a:r>
              <a:rPr lang="en-US" sz="2800" dirty="0">
                <a:latin typeface="Times New Roman"/>
                <a:cs typeface="Times New Roman"/>
              </a:rPr>
              <a:t>Open containers or </a:t>
            </a:r>
            <a:r>
              <a:rPr lang="en-US" sz="2800" b="1" dirty="0">
                <a:latin typeface="Times New Roman"/>
                <a:cs typeface="Times New Roman"/>
              </a:rPr>
              <a:t>lids</a:t>
            </a:r>
            <a:r>
              <a:rPr lang="en-US" sz="2800" dirty="0">
                <a:latin typeface="Times New Roman"/>
                <a:cs typeface="Times New Roman"/>
              </a:rPr>
              <a:t> not screwed on tight</a:t>
            </a:r>
          </a:p>
          <a:p>
            <a:pPr lvl="1" eaLnBrk="1" hangingPunct="1"/>
            <a:r>
              <a:rPr lang="en-US" sz="2800" dirty="0">
                <a:latin typeface="Times New Roman"/>
                <a:cs typeface="Times New Roman"/>
              </a:rPr>
              <a:t>Improper </a:t>
            </a:r>
            <a:r>
              <a:rPr lang="en-US" sz="2800" b="1" dirty="0">
                <a:latin typeface="Times New Roman"/>
                <a:cs typeface="Times New Roman"/>
              </a:rPr>
              <a:t>labels</a:t>
            </a:r>
            <a:r>
              <a:rPr lang="en-US" sz="2800" dirty="0">
                <a:latin typeface="Times New Roman"/>
                <a:cs typeface="Times New Roman"/>
              </a:rPr>
              <a:t>/identification</a:t>
            </a:r>
          </a:p>
          <a:p>
            <a:pPr lvl="1" eaLnBrk="1" hangingPunct="1"/>
            <a:r>
              <a:rPr lang="en-US" sz="2800" dirty="0">
                <a:latin typeface="Times New Roman"/>
                <a:cs typeface="Times New Roman"/>
              </a:rPr>
              <a:t>Lack of secondary containment for </a:t>
            </a:r>
            <a:r>
              <a:rPr lang="en-US" sz="2800" b="1" dirty="0">
                <a:latin typeface="Times New Roman"/>
                <a:cs typeface="Times New Roman"/>
              </a:rPr>
              <a:t>leaks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Wastes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</a:rPr>
              <a:t>from multiple locations consolidated in one room</a:t>
            </a:r>
          </a:p>
          <a:p>
            <a:pPr lvl="1" eaLnBrk="1" hangingPunct="1"/>
            <a:endParaRPr lang="en-US" sz="2800" dirty="0">
              <a:latin typeface="Times New Roman"/>
              <a:cs typeface="Times New Roman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The 4L</a:t>
            </a:r>
            <a:r>
              <a:rPr lang="ja-JP" alt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’</a:t>
            </a:r>
            <a:r>
              <a:rPr lang="en-US" altLang="ja-JP" sz="2800" dirty="0">
                <a:solidFill>
                  <a:srgbClr val="FF0000"/>
                </a:solidFill>
                <a:latin typeface="Times New Roman"/>
                <a:cs typeface="Times New Roman"/>
              </a:rPr>
              <a:t>s – Lids, Leaks, Labels and Location</a:t>
            </a:r>
            <a:br>
              <a:rPr lang="en-US" altLang="ja-JP" sz="28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39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EPA Fines for Non-compliance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131476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Tw Cen MT" charset="0"/>
              </a:rPr>
              <a:t>The EPA does impose fines against universities and colleges</a:t>
            </a:r>
          </a:p>
          <a:p>
            <a:pPr eaLnBrk="1" hangingPunct="1"/>
            <a:r>
              <a:rPr lang="en-US" sz="2800" dirty="0">
                <a:latin typeface="Tw Cen MT" charset="0"/>
              </a:rPr>
              <a:t>Examples include:</a:t>
            </a:r>
          </a:p>
          <a:p>
            <a:pPr lvl="1" eaLnBrk="1" hangingPunct="1"/>
            <a:r>
              <a:rPr lang="en-US" sz="2800" dirty="0" smtClean="0">
                <a:latin typeface="Tw Cen MT" charset="0"/>
              </a:rPr>
              <a:t>UAH - $25,000</a:t>
            </a:r>
          </a:p>
          <a:p>
            <a:pPr lvl="1" eaLnBrk="1" hangingPunct="1"/>
            <a:r>
              <a:rPr lang="en-US" sz="2800" dirty="0" smtClean="0">
                <a:latin typeface="Tw Cen MT" charset="0"/>
              </a:rPr>
              <a:t>Boston </a:t>
            </a:r>
            <a:r>
              <a:rPr lang="en-US" sz="2800" dirty="0">
                <a:latin typeface="Tw Cen MT" charset="0"/>
              </a:rPr>
              <a:t>University - $800,000</a:t>
            </a:r>
          </a:p>
          <a:p>
            <a:pPr lvl="1" eaLnBrk="1" hangingPunct="1"/>
            <a:r>
              <a:rPr lang="en-US" sz="2800" dirty="0">
                <a:latin typeface="Tw Cen MT" charset="0"/>
              </a:rPr>
              <a:t>Penn State - $1 million</a:t>
            </a:r>
          </a:p>
          <a:p>
            <a:pPr lvl="1" eaLnBrk="1" hangingPunct="1"/>
            <a:r>
              <a:rPr lang="en-US" sz="2800" dirty="0">
                <a:latin typeface="Tw Cen MT" charset="0"/>
              </a:rPr>
              <a:t>UC Berkeley - $1 million</a:t>
            </a:r>
          </a:p>
          <a:p>
            <a:pPr lvl="1" eaLnBrk="1" hangingPunct="1"/>
            <a:r>
              <a:rPr lang="en-US" sz="2800" dirty="0">
                <a:latin typeface="Tw Cen MT" charset="0"/>
              </a:rPr>
              <a:t>Stanford University - $1 million</a:t>
            </a:r>
          </a:p>
        </p:txBody>
      </p:sp>
    </p:spTree>
    <p:extLst>
      <p:ext uri="{BB962C8B-B14F-4D97-AF65-F5344CB8AC3E}">
        <p14:creationId xmlns:p14="http://schemas.microsoft.com/office/powerpoint/2010/main" val="10787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1711</TotalTime>
  <Words>2374</Words>
  <Application>Microsoft Office PowerPoint</Application>
  <PresentationFormat>On-screen Show (4:3)</PresentationFormat>
  <Paragraphs>421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MS Mincho</vt:lpstr>
      <vt:lpstr>ＭＳ Ｐゴシック</vt:lpstr>
      <vt:lpstr>ＭＳ Ｐ明朝</vt:lpstr>
      <vt:lpstr>Arial</vt:lpstr>
      <vt:lpstr>Calibri</vt:lpstr>
      <vt:lpstr>Cambria</vt:lpstr>
      <vt:lpstr>Constantia</vt:lpstr>
      <vt:lpstr>Courier New</vt:lpstr>
      <vt:lpstr>Gill Sans MT</vt:lpstr>
      <vt:lpstr>Symbol</vt:lpstr>
      <vt:lpstr>Times New Roman</vt:lpstr>
      <vt:lpstr>Tw Cen MT</vt:lpstr>
      <vt:lpstr>Wingdings</vt:lpstr>
      <vt:lpstr>Waveform</vt:lpstr>
      <vt:lpstr>Hazardous Waste Management</vt:lpstr>
      <vt:lpstr>Objectives</vt:lpstr>
      <vt:lpstr>Training Topics</vt:lpstr>
      <vt:lpstr>Who Regulates Hazardous Waste?</vt:lpstr>
      <vt:lpstr>Resource Conservation and Recovery Act: RCRA</vt:lpstr>
      <vt:lpstr>RCRA</vt:lpstr>
      <vt:lpstr>Responsibilities of UAH</vt:lpstr>
      <vt:lpstr>Most Common EPA Violations</vt:lpstr>
      <vt:lpstr>EPA Fines for Non-compliance</vt:lpstr>
      <vt:lpstr>What is a hazardous waste? </vt:lpstr>
      <vt:lpstr>Listed  and Acutely Toxic Waste</vt:lpstr>
      <vt:lpstr>Characteristic Waste</vt:lpstr>
      <vt:lpstr>Ignitable</vt:lpstr>
      <vt:lpstr>Reactivity Characteristic</vt:lpstr>
      <vt:lpstr>Corrosive and Toxic Characteristic</vt:lpstr>
      <vt:lpstr>Hazard Symbols</vt:lpstr>
      <vt:lpstr>Peroxide Formers and Time Sensitive Chemicals</vt:lpstr>
      <vt:lpstr>How to Handle Peroxide Formers?</vt:lpstr>
      <vt:lpstr>Reactive Chemicals</vt:lpstr>
      <vt:lpstr>Who makes the Hazardous Waste Determination?</vt:lpstr>
      <vt:lpstr>If unsure whether the waste created is hazardous:</vt:lpstr>
      <vt:lpstr>Container Management</vt:lpstr>
      <vt:lpstr>Container Management</vt:lpstr>
      <vt:lpstr>Closing Chemical Waste Containers </vt:lpstr>
      <vt:lpstr>Example – Open Containers</vt:lpstr>
      <vt:lpstr>Chemical Waste Labeling</vt:lpstr>
      <vt:lpstr>Yellow Waste Label</vt:lpstr>
      <vt:lpstr>Satellite Accumulation Area: SAA</vt:lpstr>
      <vt:lpstr>Satellite Accumulation Area: SAA</vt:lpstr>
      <vt:lpstr>Segregation of Waste at SAA</vt:lpstr>
      <vt:lpstr>SAA Warning Signs</vt:lpstr>
      <vt:lpstr>SAA management</vt:lpstr>
      <vt:lpstr>Clean SAA</vt:lpstr>
      <vt:lpstr>Mixing Waste</vt:lpstr>
      <vt:lpstr>Mixing Chemical Waste</vt:lpstr>
      <vt:lpstr>Mixing Hazardous Waste </vt:lpstr>
      <vt:lpstr>Empty Containers</vt:lpstr>
      <vt:lpstr>Empty Containers of Acutely Hazardous Waste</vt:lpstr>
      <vt:lpstr>NON-HAZARDOUS WASTE </vt:lpstr>
      <vt:lpstr>Sharps Disposal</vt:lpstr>
      <vt:lpstr>Waste Minimization </vt:lpstr>
      <vt:lpstr>Waste Pick-up</vt:lpstr>
      <vt:lpstr>Waste Inventory Sheet</vt:lpstr>
      <vt:lpstr>On-Site Hazardous Materials Management</vt:lpstr>
      <vt:lpstr>Spill Clean up</vt:lpstr>
      <vt:lpstr>When Cleaning a Spill</vt:lpstr>
      <vt:lpstr>Accident management</vt:lpstr>
      <vt:lpstr>Summary</vt:lpstr>
      <vt:lpstr>Acknowledgement of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Kochurani Jacob</dc:creator>
  <cp:lastModifiedBy>Shelly Walker</cp:lastModifiedBy>
  <cp:revision>47</cp:revision>
  <dcterms:created xsi:type="dcterms:W3CDTF">2014-01-07T16:02:52Z</dcterms:created>
  <dcterms:modified xsi:type="dcterms:W3CDTF">2015-05-13T19:35:13Z</dcterms:modified>
</cp:coreProperties>
</file>