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301" r:id="rId22"/>
    <p:sldId id="276" r:id="rId23"/>
    <p:sldId id="277" r:id="rId24"/>
    <p:sldId id="280" r:id="rId25"/>
    <p:sldId id="281" r:id="rId26"/>
    <p:sldId id="284" r:id="rId27"/>
    <p:sldId id="285" r:id="rId28"/>
    <p:sldId id="282" r:id="rId29"/>
    <p:sldId id="283" r:id="rId30"/>
    <p:sldId id="286" r:id="rId31"/>
    <p:sldId id="287" r:id="rId32"/>
    <p:sldId id="288" r:id="rId33"/>
    <p:sldId id="289" r:id="rId34"/>
    <p:sldId id="290" r:id="rId35"/>
    <p:sldId id="292" r:id="rId36"/>
    <p:sldId id="293" r:id="rId37"/>
    <p:sldId id="294" r:id="rId38"/>
    <p:sldId id="295" r:id="rId39"/>
    <p:sldId id="296" r:id="rId40"/>
    <p:sldId id="297" r:id="rId41"/>
    <p:sldId id="298" r:id="rId42"/>
    <p:sldId id="30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8" d="100"/>
          <a:sy n="98" d="100"/>
        </p:scale>
        <p:origin x="-354" y="-3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1115196-1C6F-4784-83AC-30756D8F10B3}"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chemeClr val="tx2"/>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115196-1C6F-4784-83AC-30756D8F10B3}"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115196-1C6F-4784-83AC-30756D8F10B3}" type="datetimeFigureOut">
              <a:rPr lang="en-US" smtClean="0"/>
              <a:t>7/17/2014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115196-1C6F-4784-83AC-30756D8F10B3}"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115196-1C6F-4784-83AC-30756D8F10B3}"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115196-1C6F-4784-83AC-30756D8F10B3}" type="datetimeFigureOut">
              <a:rPr lang="en-US" smtClean="0"/>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115196-1C6F-4784-83AC-30756D8F10B3}" type="datetimeFigureOut">
              <a:rPr lang="en-US" smtClean="0"/>
              <a:t>7/17/2014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115196-1C6F-4784-83AC-30756D8F10B3}" type="datetimeFigureOut">
              <a:rPr lang="en-US" smtClean="0"/>
              <a:t>7/17/2014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115196-1C6F-4784-83AC-30756D8F10B3}" type="datetimeFigureOut">
              <a:rPr lang="en-US" smtClean="0"/>
              <a:t>7/17/2014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115196-1C6F-4784-83AC-30756D8F10B3}" type="datetimeFigureOut">
              <a:rPr lang="en-US" smtClean="0"/>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1115196-1C6F-4784-83AC-30756D8F10B3}" type="datetimeFigureOut">
              <a:rPr lang="en-US" smtClean="0"/>
              <a:t>7/17/2014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371D3E-5A18-49EB-AD2A-429AF16575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1115196-1C6F-4784-83AC-30756D8F10B3}" type="datetimeFigureOut">
              <a:rPr lang="en-US" smtClean="0"/>
              <a:t>7/17/2014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9371D3E-5A18-49EB-AD2A-429AF16575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6847" y="1858391"/>
            <a:ext cx="6860224" cy="1470025"/>
          </a:xfrm>
        </p:spPr>
        <p:txBody>
          <a:bodyPr>
            <a:normAutofit/>
          </a:bodyPr>
          <a:lstStyle/>
          <a:p>
            <a:r>
              <a:rPr lang="en-US" sz="3200" dirty="0" smtClean="0"/>
              <a:t>Energetic Materials Research Safety </a:t>
            </a:r>
            <a:endParaRPr lang="en-US" sz="3200" dirty="0"/>
          </a:p>
        </p:txBody>
      </p:sp>
    </p:spTree>
    <p:extLst>
      <p:ext uri="{BB962C8B-B14F-4D97-AF65-F5344CB8AC3E}">
        <p14:creationId xmlns:p14="http://schemas.microsoft.com/office/powerpoint/2010/main" val="3543097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normAutofit/>
          </a:bodyPr>
          <a:lstStyle/>
          <a:p>
            <a:r>
              <a:rPr lang="en-US" dirty="0" smtClean="0"/>
              <a:t>Mandatory training for everyone working directly or coming in contact with energetic material</a:t>
            </a:r>
          </a:p>
          <a:p>
            <a:r>
              <a:rPr lang="en-US" dirty="0"/>
              <a:t> </a:t>
            </a:r>
            <a:r>
              <a:rPr lang="en-US" dirty="0" smtClean="0"/>
              <a:t>Established training programs for certification</a:t>
            </a:r>
          </a:p>
          <a:p>
            <a:r>
              <a:rPr lang="en-US" dirty="0" smtClean="0"/>
              <a:t>Documentation of the training</a:t>
            </a:r>
            <a:endParaRPr lang="en-US" dirty="0"/>
          </a:p>
          <a:p>
            <a:r>
              <a:rPr lang="en-US" dirty="0"/>
              <a:t> </a:t>
            </a:r>
            <a:r>
              <a:rPr lang="en-US" dirty="0" smtClean="0"/>
              <a:t>Must be qualified to understand the SOP</a:t>
            </a:r>
            <a:endParaRPr lang="en-US" dirty="0"/>
          </a:p>
          <a:p>
            <a:r>
              <a:rPr lang="en-US" dirty="0"/>
              <a:t> </a:t>
            </a:r>
            <a:r>
              <a:rPr lang="en-US" dirty="0" smtClean="0"/>
              <a:t>Update </a:t>
            </a:r>
            <a:r>
              <a:rPr lang="en-US" dirty="0"/>
              <a:t>training and reinforce good habits with refreshers</a:t>
            </a:r>
          </a:p>
        </p:txBody>
      </p:sp>
    </p:spTree>
    <p:extLst>
      <p:ext uri="{BB962C8B-B14F-4D97-AF65-F5344CB8AC3E}">
        <p14:creationId xmlns:p14="http://schemas.microsoft.com/office/powerpoint/2010/main" val="1817154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77935"/>
            <a:ext cx="7583488" cy="803393"/>
          </a:xfrm>
        </p:spPr>
        <p:txBody>
          <a:bodyPr/>
          <a:lstStyle/>
          <a:p>
            <a:r>
              <a:rPr lang="en-US" dirty="0" smtClean="0"/>
              <a:t>SOP: components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All operations shall be performed in accordance with written and </a:t>
            </a:r>
            <a:r>
              <a:rPr lang="en-US" dirty="0" smtClean="0"/>
              <a:t>signed Standard </a:t>
            </a:r>
            <a:r>
              <a:rPr lang="en-US" dirty="0"/>
              <a:t>Operating Procedures</a:t>
            </a:r>
            <a:r>
              <a:rPr lang="en-US" dirty="0" smtClean="0"/>
              <a:t>.</a:t>
            </a:r>
            <a:endParaRPr lang="en-US" dirty="0"/>
          </a:p>
          <a:p>
            <a:pPr marL="0" indent="0">
              <a:buNone/>
            </a:pPr>
            <a:r>
              <a:rPr lang="en-US" dirty="0" smtClean="0"/>
              <a:t>	– materials</a:t>
            </a:r>
            <a:endParaRPr lang="en-US" dirty="0"/>
          </a:p>
          <a:p>
            <a:pPr marL="0" indent="0">
              <a:buNone/>
            </a:pPr>
            <a:r>
              <a:rPr lang="en-US" dirty="0" smtClean="0"/>
              <a:t>	– </a:t>
            </a:r>
            <a:r>
              <a:rPr lang="en-US" dirty="0"/>
              <a:t>laboratory </a:t>
            </a:r>
            <a:r>
              <a:rPr lang="en-US" dirty="0" smtClean="0"/>
              <a:t>equipment</a:t>
            </a:r>
            <a:r>
              <a:rPr lang="en-US" dirty="0"/>
              <a:t> </a:t>
            </a:r>
          </a:p>
          <a:p>
            <a:pPr marL="0" indent="0">
              <a:buNone/>
            </a:pPr>
            <a:r>
              <a:rPr lang="en-US" dirty="0" smtClean="0"/>
              <a:t>	– </a:t>
            </a:r>
            <a:r>
              <a:rPr lang="en-US" dirty="0"/>
              <a:t>experimental </a:t>
            </a:r>
            <a:r>
              <a:rPr lang="en-US" dirty="0" smtClean="0"/>
              <a:t>procedures</a:t>
            </a:r>
            <a:r>
              <a:rPr lang="en-US" dirty="0"/>
              <a:t> </a:t>
            </a:r>
          </a:p>
          <a:p>
            <a:pPr marL="0" indent="0">
              <a:buNone/>
            </a:pPr>
            <a:r>
              <a:rPr lang="en-US" dirty="0" smtClean="0"/>
              <a:t>	– </a:t>
            </a:r>
            <a:r>
              <a:rPr lang="en-US" dirty="0"/>
              <a:t>detailed hazard </a:t>
            </a:r>
            <a:r>
              <a:rPr lang="en-US" dirty="0" smtClean="0"/>
              <a:t>analysis</a:t>
            </a:r>
            <a:endParaRPr lang="en-US" dirty="0"/>
          </a:p>
          <a:p>
            <a:pPr marL="0" indent="0">
              <a:buNone/>
            </a:pPr>
            <a:r>
              <a:rPr lang="en-US" dirty="0" smtClean="0"/>
              <a:t>	– </a:t>
            </a:r>
            <a:r>
              <a:rPr lang="en-US" dirty="0"/>
              <a:t>safety requirements and risk </a:t>
            </a:r>
            <a:r>
              <a:rPr lang="en-US" dirty="0" smtClean="0"/>
              <a:t>mitigation</a:t>
            </a:r>
            <a:endParaRPr lang="en-US" dirty="0"/>
          </a:p>
          <a:p>
            <a:pPr marL="0" indent="0">
              <a:buNone/>
            </a:pPr>
            <a:r>
              <a:rPr lang="en-US" dirty="0" smtClean="0"/>
              <a:t>	– </a:t>
            </a:r>
            <a:r>
              <a:rPr lang="en-US" dirty="0"/>
              <a:t>signature page signed by managers and certified operators</a:t>
            </a:r>
          </a:p>
          <a:p>
            <a:endParaRPr lang="en-US" dirty="0"/>
          </a:p>
        </p:txBody>
      </p:sp>
    </p:spTree>
    <p:extLst>
      <p:ext uri="{BB962C8B-B14F-4D97-AF65-F5344CB8AC3E}">
        <p14:creationId xmlns:p14="http://schemas.microsoft.com/office/powerpoint/2010/main" val="113874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97390"/>
            <a:ext cx="7583488" cy="793665"/>
          </a:xfrm>
        </p:spPr>
        <p:txBody>
          <a:bodyPr/>
          <a:lstStyle/>
          <a:p>
            <a:r>
              <a:rPr lang="en-US" dirty="0" smtClean="0"/>
              <a:t>SOP contd. </a:t>
            </a:r>
            <a:endParaRPr lang="en-US" dirty="0"/>
          </a:p>
        </p:txBody>
      </p:sp>
      <p:sp>
        <p:nvSpPr>
          <p:cNvPr id="3" name="Content Placeholder 2"/>
          <p:cNvSpPr>
            <a:spLocks noGrp="1"/>
          </p:cNvSpPr>
          <p:nvPr>
            <p:ph idx="1"/>
          </p:nvPr>
        </p:nvSpPr>
        <p:spPr/>
        <p:txBody>
          <a:bodyPr>
            <a:normAutofit lnSpcReduction="10000"/>
          </a:bodyPr>
          <a:lstStyle/>
          <a:p>
            <a:r>
              <a:rPr lang="en-US" sz="2600" dirty="0"/>
              <a:t>Written Standard Operating Procedures for the general operation and energetic materials handling requirements</a:t>
            </a:r>
          </a:p>
          <a:p>
            <a:pPr marL="0" indent="0">
              <a:buNone/>
            </a:pPr>
            <a:r>
              <a:rPr lang="en-US" sz="2600" dirty="0"/>
              <a:t>– site diagram, explosives and personnel </a:t>
            </a:r>
            <a:r>
              <a:rPr lang="en-US" sz="2600" dirty="0" smtClean="0"/>
              <a:t>limits, – </a:t>
            </a:r>
            <a:r>
              <a:rPr lang="en-US" sz="2600" dirty="0"/>
              <a:t>hazardous chemicals </a:t>
            </a:r>
            <a:r>
              <a:rPr lang="en-US" sz="2600" dirty="0" smtClean="0"/>
              <a:t>used, – </a:t>
            </a:r>
            <a:r>
              <a:rPr lang="en-US" sz="2600" dirty="0"/>
              <a:t>safety and process </a:t>
            </a:r>
            <a:r>
              <a:rPr lang="en-US" sz="2600" dirty="0" smtClean="0"/>
              <a:t>equipment, – </a:t>
            </a:r>
            <a:r>
              <a:rPr lang="en-US" sz="2600" dirty="0"/>
              <a:t>documentation </a:t>
            </a:r>
            <a:r>
              <a:rPr lang="en-US" sz="2600" dirty="0" smtClean="0"/>
              <a:t>requirements, – </a:t>
            </a:r>
            <a:r>
              <a:rPr lang="en-US" sz="2600" dirty="0"/>
              <a:t>PPE, housekeeping, use of fume hoods</a:t>
            </a:r>
          </a:p>
          <a:p>
            <a:r>
              <a:rPr lang="en-US" sz="2600" dirty="0" smtClean="0"/>
              <a:t>Signed </a:t>
            </a:r>
            <a:r>
              <a:rPr lang="en-US" sz="2600" dirty="0"/>
              <a:t>and approved by responsible departmental </a:t>
            </a:r>
            <a:r>
              <a:rPr lang="en-US" sz="2600" dirty="0" smtClean="0"/>
              <a:t>parties and Office of Environmental Health and Safety</a:t>
            </a:r>
            <a:endParaRPr lang="en-US" sz="2600" dirty="0"/>
          </a:p>
          <a:p>
            <a:r>
              <a:rPr lang="en-US" sz="2600" dirty="0" smtClean="0"/>
              <a:t>Signed </a:t>
            </a:r>
            <a:r>
              <a:rPr lang="en-US" sz="2600" dirty="0"/>
              <a:t>by Process Supervisor and Workers</a:t>
            </a:r>
          </a:p>
          <a:p>
            <a:r>
              <a:rPr lang="en-US" sz="2600" dirty="0"/>
              <a:t> </a:t>
            </a:r>
            <a:r>
              <a:rPr lang="en-US" sz="2600" dirty="0" smtClean="0"/>
              <a:t>Signatures </a:t>
            </a:r>
            <a:r>
              <a:rPr lang="en-US" sz="2600" dirty="0"/>
              <a:t>along with validation statement to </a:t>
            </a:r>
            <a:r>
              <a:rPr lang="en-US" sz="2400" dirty="0"/>
              <a:t>have read and understand the SOP.</a:t>
            </a:r>
          </a:p>
          <a:p>
            <a:endParaRPr lang="en-US" dirty="0"/>
          </a:p>
        </p:txBody>
      </p:sp>
    </p:spTree>
    <p:extLst>
      <p:ext uri="{BB962C8B-B14F-4D97-AF65-F5344CB8AC3E}">
        <p14:creationId xmlns:p14="http://schemas.microsoft.com/office/powerpoint/2010/main" val="3532579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Documentation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Documentation required before conducting the explosive </a:t>
            </a:r>
            <a:r>
              <a:rPr lang="en-US" dirty="0" smtClean="0"/>
              <a:t>operation, – </a:t>
            </a:r>
            <a:r>
              <a:rPr lang="en-US" dirty="0"/>
              <a:t>Laboratory </a:t>
            </a:r>
            <a:r>
              <a:rPr lang="en-US" dirty="0" smtClean="0"/>
              <a:t>Notebook, – </a:t>
            </a:r>
            <a:r>
              <a:rPr lang="en-US" dirty="0"/>
              <a:t>Lab Review </a:t>
            </a:r>
            <a:r>
              <a:rPr lang="en-US" dirty="0" smtClean="0"/>
              <a:t>Form, – </a:t>
            </a:r>
            <a:r>
              <a:rPr lang="en-US" dirty="0"/>
              <a:t>Process Review </a:t>
            </a:r>
            <a:r>
              <a:rPr lang="en-US" dirty="0" smtClean="0"/>
              <a:t>Form, – </a:t>
            </a:r>
            <a:r>
              <a:rPr lang="en-US" dirty="0"/>
              <a:t>MSDS on file</a:t>
            </a:r>
          </a:p>
          <a:p>
            <a:r>
              <a:rPr lang="en-US" dirty="0" smtClean="0"/>
              <a:t>Detailed </a:t>
            </a:r>
            <a:r>
              <a:rPr lang="en-US" dirty="0"/>
              <a:t>procedure in written </a:t>
            </a:r>
            <a:r>
              <a:rPr lang="en-US" dirty="0" smtClean="0"/>
              <a:t>detail, – Reactions, – </a:t>
            </a:r>
            <a:r>
              <a:rPr lang="en-US" dirty="0"/>
              <a:t>Chemicals reagents </a:t>
            </a:r>
            <a:r>
              <a:rPr lang="en-US" dirty="0" smtClean="0"/>
              <a:t>required, – </a:t>
            </a:r>
            <a:r>
              <a:rPr lang="en-US" dirty="0"/>
              <a:t>Step-by-step </a:t>
            </a:r>
            <a:r>
              <a:rPr lang="en-US" dirty="0" smtClean="0"/>
              <a:t>procedure, – </a:t>
            </a:r>
            <a:r>
              <a:rPr lang="en-US" dirty="0"/>
              <a:t>Special equipment required</a:t>
            </a:r>
          </a:p>
          <a:p>
            <a:r>
              <a:rPr lang="en-US" dirty="0" smtClean="0"/>
              <a:t>Signed </a:t>
            </a:r>
            <a:r>
              <a:rPr lang="en-US" dirty="0"/>
              <a:t>by responsible </a:t>
            </a:r>
            <a:r>
              <a:rPr lang="en-US" dirty="0" smtClean="0"/>
              <a:t>manager </a:t>
            </a:r>
            <a:r>
              <a:rPr lang="en-US" dirty="0"/>
              <a:t>or designee</a:t>
            </a:r>
          </a:p>
          <a:p>
            <a:r>
              <a:rPr lang="en-US" dirty="0" smtClean="0"/>
              <a:t>Copy </a:t>
            </a:r>
            <a:r>
              <a:rPr lang="en-US" dirty="0"/>
              <a:t>on file in department office and at work site</a:t>
            </a:r>
          </a:p>
          <a:p>
            <a:endParaRPr lang="en-US" dirty="0"/>
          </a:p>
        </p:txBody>
      </p:sp>
    </p:spTree>
    <p:extLst>
      <p:ext uri="{BB962C8B-B14F-4D97-AF65-F5344CB8AC3E}">
        <p14:creationId xmlns:p14="http://schemas.microsoft.com/office/powerpoint/2010/main" val="2755263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a:t>
            </a:r>
            <a:r>
              <a:rPr lang="en-US" dirty="0"/>
              <a:t>R</a:t>
            </a:r>
            <a:r>
              <a:rPr lang="en-US" dirty="0" smtClean="0"/>
              <a:t>eview system</a:t>
            </a:r>
            <a:endParaRPr lang="en-US" dirty="0"/>
          </a:p>
        </p:txBody>
      </p:sp>
      <p:sp>
        <p:nvSpPr>
          <p:cNvPr id="3" name="Content Placeholder 2"/>
          <p:cNvSpPr>
            <a:spLocks noGrp="1"/>
          </p:cNvSpPr>
          <p:nvPr>
            <p:ph idx="1"/>
          </p:nvPr>
        </p:nvSpPr>
        <p:spPr/>
        <p:txBody>
          <a:bodyPr>
            <a:normAutofit/>
          </a:bodyPr>
          <a:lstStyle/>
          <a:p>
            <a:r>
              <a:rPr lang="en-US" dirty="0"/>
              <a:t>Peer review ensures that safety concerns of new materials, processes, equipment, and operations are addressed by more than one competent professional. </a:t>
            </a:r>
            <a:endParaRPr lang="en-US" dirty="0" smtClean="0"/>
          </a:p>
          <a:p>
            <a:r>
              <a:rPr lang="en-US" dirty="0"/>
              <a:t>Process Review Committee</a:t>
            </a:r>
          </a:p>
          <a:p>
            <a:r>
              <a:rPr lang="en-US" dirty="0" smtClean="0"/>
              <a:t>Operations </a:t>
            </a:r>
            <a:r>
              <a:rPr lang="en-US" dirty="0"/>
              <a:t>Safety Committee</a:t>
            </a:r>
          </a:p>
          <a:p>
            <a:pPr marL="0" indent="0">
              <a:buNone/>
            </a:pPr>
            <a:endParaRPr lang="en-US" dirty="0"/>
          </a:p>
        </p:txBody>
      </p:sp>
    </p:spTree>
    <p:extLst>
      <p:ext uri="{BB962C8B-B14F-4D97-AF65-F5344CB8AC3E}">
        <p14:creationId xmlns:p14="http://schemas.microsoft.com/office/powerpoint/2010/main" val="3899452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Facilities</a:t>
            </a:r>
            <a:endParaRPr lang="en-US" dirty="0"/>
          </a:p>
        </p:txBody>
      </p:sp>
      <p:sp>
        <p:nvSpPr>
          <p:cNvPr id="3" name="Content Placeholder 2"/>
          <p:cNvSpPr>
            <a:spLocks noGrp="1"/>
          </p:cNvSpPr>
          <p:nvPr>
            <p:ph idx="1"/>
          </p:nvPr>
        </p:nvSpPr>
        <p:spPr/>
        <p:txBody>
          <a:bodyPr>
            <a:normAutofit/>
          </a:bodyPr>
          <a:lstStyle/>
          <a:p>
            <a:r>
              <a:rPr lang="en-US" dirty="0"/>
              <a:t>Designated laboratory for explosives operations with posted explosives and personnel </a:t>
            </a:r>
            <a:r>
              <a:rPr lang="en-US" dirty="0" smtClean="0"/>
              <a:t>limits</a:t>
            </a:r>
            <a:endParaRPr lang="en-US" dirty="0"/>
          </a:p>
          <a:p>
            <a:r>
              <a:rPr lang="en-US" dirty="0" smtClean="0"/>
              <a:t>Locked </a:t>
            </a:r>
            <a:r>
              <a:rPr lang="en-US" dirty="0"/>
              <a:t>when unattended. Controlled access when operations are in </a:t>
            </a:r>
            <a:r>
              <a:rPr lang="en-US" dirty="0" smtClean="0"/>
              <a:t>place</a:t>
            </a:r>
            <a:endParaRPr lang="en-US" dirty="0"/>
          </a:p>
          <a:p>
            <a:r>
              <a:rPr lang="en-US" dirty="0" smtClean="0"/>
              <a:t>‘</a:t>
            </a:r>
            <a:r>
              <a:rPr lang="en-US" dirty="0"/>
              <a:t>Red/Green’ placard at the door to indicate ‘explosives present</a:t>
            </a:r>
            <a:r>
              <a:rPr lang="en-US" dirty="0" smtClean="0"/>
              <a:t>’ or ‘no </a:t>
            </a:r>
            <a:r>
              <a:rPr lang="en-US" dirty="0"/>
              <a:t>explosives present.’</a:t>
            </a:r>
          </a:p>
          <a:p>
            <a:endParaRPr lang="en-US" dirty="0"/>
          </a:p>
        </p:txBody>
      </p:sp>
    </p:spTree>
    <p:extLst>
      <p:ext uri="{BB962C8B-B14F-4D97-AF65-F5344CB8AC3E}">
        <p14:creationId xmlns:p14="http://schemas.microsoft.com/office/powerpoint/2010/main" val="3551947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and Handling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Laboratory energetic materials </a:t>
            </a:r>
            <a:r>
              <a:rPr lang="en-US" dirty="0" smtClean="0"/>
              <a:t>storage: – </a:t>
            </a:r>
            <a:r>
              <a:rPr lang="en-US" dirty="0"/>
              <a:t>store behind </a:t>
            </a:r>
            <a:r>
              <a:rPr lang="en-US" dirty="0" smtClean="0"/>
              <a:t>shielding, – </a:t>
            </a:r>
            <a:r>
              <a:rPr lang="en-US" dirty="0"/>
              <a:t>explosive proof </a:t>
            </a:r>
            <a:r>
              <a:rPr lang="en-US" dirty="0" smtClean="0"/>
              <a:t>refrigerator, – </a:t>
            </a:r>
            <a:r>
              <a:rPr lang="en-US" dirty="0"/>
              <a:t>limited amounts; do not store </a:t>
            </a:r>
            <a:r>
              <a:rPr lang="en-US" dirty="0" smtClean="0"/>
              <a:t>excess, – </a:t>
            </a:r>
            <a:r>
              <a:rPr lang="en-US" dirty="0"/>
              <a:t>store in </a:t>
            </a:r>
            <a:r>
              <a:rPr lang="en-US" dirty="0" err="1"/>
              <a:t>Velostat</a:t>
            </a:r>
            <a:r>
              <a:rPr lang="en-US" dirty="0"/>
              <a:t> bags or containers; never glass with screw top caps.</a:t>
            </a:r>
          </a:p>
          <a:p>
            <a:r>
              <a:rPr lang="en-US" dirty="0" smtClean="0"/>
              <a:t>Laboratory </a:t>
            </a:r>
            <a:r>
              <a:rPr lang="en-US" dirty="0"/>
              <a:t>energetic materials </a:t>
            </a:r>
            <a:r>
              <a:rPr lang="en-US" dirty="0" smtClean="0"/>
              <a:t>handling:</a:t>
            </a:r>
            <a:r>
              <a:rPr lang="en-US" dirty="0"/>
              <a:t> </a:t>
            </a:r>
            <a:r>
              <a:rPr lang="en-US" dirty="0" smtClean="0"/>
              <a:t>– </a:t>
            </a:r>
            <a:r>
              <a:rPr lang="en-US" dirty="0"/>
              <a:t>conductive mats, conductive bench top or grounded steel </a:t>
            </a:r>
            <a:r>
              <a:rPr lang="en-US" dirty="0" smtClean="0"/>
              <a:t>tops, – </a:t>
            </a:r>
            <a:r>
              <a:rPr lang="en-US" dirty="0"/>
              <a:t>use wooden in place of metal </a:t>
            </a:r>
            <a:r>
              <a:rPr lang="en-US" dirty="0" smtClean="0"/>
              <a:t>spatulas, – </a:t>
            </a:r>
            <a:r>
              <a:rPr lang="en-US" dirty="0"/>
              <a:t>paper filters; never sintered glass </a:t>
            </a:r>
            <a:r>
              <a:rPr lang="en-US" dirty="0" smtClean="0"/>
              <a:t>filters, – </a:t>
            </a:r>
            <a:r>
              <a:rPr lang="en-US" dirty="0" err="1"/>
              <a:t>teflon</a:t>
            </a:r>
            <a:r>
              <a:rPr lang="en-US" dirty="0"/>
              <a:t> sleeves on </a:t>
            </a:r>
            <a:r>
              <a:rPr lang="en-US" dirty="0" err="1" smtClean="0"/>
              <a:t>rotovap</a:t>
            </a:r>
            <a:endParaRPr lang="en-US" dirty="0"/>
          </a:p>
          <a:p>
            <a:r>
              <a:rPr lang="en-US" dirty="0" smtClean="0"/>
              <a:t>do </a:t>
            </a:r>
            <a:r>
              <a:rPr lang="en-US" dirty="0"/>
              <a:t>not grind with mortar and pestle; grind with ball-mill or other approved remote procedure.</a:t>
            </a:r>
          </a:p>
          <a:p>
            <a:endParaRPr lang="en-US" dirty="0"/>
          </a:p>
        </p:txBody>
      </p:sp>
    </p:spTree>
    <p:extLst>
      <p:ext uri="{BB962C8B-B14F-4D97-AF65-F5344CB8AC3E}">
        <p14:creationId xmlns:p14="http://schemas.microsoft.com/office/powerpoint/2010/main" val="1152651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and Operations </a:t>
            </a:r>
            <a:endParaRPr lang="en-US" dirty="0"/>
          </a:p>
        </p:txBody>
      </p:sp>
      <p:sp>
        <p:nvSpPr>
          <p:cNvPr id="3" name="Content Placeholder 2"/>
          <p:cNvSpPr>
            <a:spLocks noGrp="1"/>
          </p:cNvSpPr>
          <p:nvPr>
            <p:ph idx="1"/>
          </p:nvPr>
        </p:nvSpPr>
        <p:spPr/>
        <p:txBody>
          <a:bodyPr>
            <a:normAutofit/>
          </a:bodyPr>
          <a:lstStyle/>
          <a:p>
            <a:r>
              <a:rPr lang="en-US" dirty="0"/>
              <a:t>Storage of Explosive Hazardous Waste (EHW</a:t>
            </a:r>
            <a:r>
              <a:rPr lang="en-US" dirty="0" smtClean="0"/>
              <a:t>).: – </a:t>
            </a:r>
            <a:r>
              <a:rPr lang="en-US" dirty="0"/>
              <a:t>Store EHW behind a </a:t>
            </a:r>
            <a:r>
              <a:rPr lang="en-US" dirty="0" smtClean="0"/>
              <a:t>shield, – </a:t>
            </a:r>
            <a:r>
              <a:rPr lang="en-US" dirty="0"/>
              <a:t>Limit storage of EHW to no more than one </a:t>
            </a:r>
            <a:r>
              <a:rPr lang="en-US" dirty="0" smtClean="0"/>
              <a:t>week, – </a:t>
            </a:r>
            <a:r>
              <a:rPr lang="en-US" dirty="0"/>
              <a:t>Avoid overnight storage of EHW</a:t>
            </a:r>
          </a:p>
          <a:p>
            <a:r>
              <a:rPr lang="en-US" dirty="0"/>
              <a:t> </a:t>
            </a:r>
            <a:r>
              <a:rPr lang="en-US" dirty="0" smtClean="0"/>
              <a:t>Shielding Requirements</a:t>
            </a:r>
            <a:endParaRPr lang="en-US" dirty="0"/>
          </a:p>
          <a:p>
            <a:r>
              <a:rPr lang="en-US" dirty="0" smtClean="0"/>
              <a:t>Determine </a:t>
            </a:r>
            <a:r>
              <a:rPr lang="en-US" dirty="0"/>
              <a:t>appropriate grounding policy and explosion proofing for unique electronic equipment.</a:t>
            </a:r>
          </a:p>
          <a:p>
            <a:endParaRPr lang="en-US" dirty="0"/>
          </a:p>
        </p:txBody>
      </p:sp>
    </p:spTree>
    <p:extLst>
      <p:ext uri="{BB962C8B-B14F-4D97-AF65-F5344CB8AC3E}">
        <p14:creationId xmlns:p14="http://schemas.microsoft.com/office/powerpoint/2010/main" val="2581133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ESD Hazards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To avoid accumulation of static charge on sensitive </a:t>
            </a:r>
            <a:r>
              <a:rPr lang="en-US" dirty="0" smtClean="0"/>
              <a:t>materials follow the below guidelines:</a:t>
            </a:r>
            <a:r>
              <a:rPr lang="en-US" dirty="0"/>
              <a:t> </a:t>
            </a:r>
          </a:p>
          <a:p>
            <a:pPr lvl="1"/>
            <a:r>
              <a:rPr lang="en-US" dirty="0" smtClean="0"/>
              <a:t>Ensure </a:t>
            </a:r>
            <a:r>
              <a:rPr lang="en-US" dirty="0"/>
              <a:t>all electrical equipment is grounded</a:t>
            </a:r>
            <a:r>
              <a:rPr lang="en-US" dirty="0" smtClean="0"/>
              <a:t>.</a:t>
            </a:r>
            <a:r>
              <a:rPr lang="en-US" dirty="0"/>
              <a:t> </a:t>
            </a:r>
            <a:endParaRPr lang="en-US" dirty="0" smtClean="0"/>
          </a:p>
          <a:p>
            <a:pPr lvl="1"/>
            <a:r>
              <a:rPr lang="en-US" dirty="0" smtClean="0"/>
              <a:t>Do </a:t>
            </a:r>
            <a:r>
              <a:rPr lang="en-US" dirty="0"/>
              <a:t>not wear nylon or other synthetic fabrics that possess the tendency to build up static charges</a:t>
            </a:r>
            <a:r>
              <a:rPr lang="en-US" dirty="0" smtClean="0"/>
              <a:t>.</a:t>
            </a:r>
            <a:r>
              <a:rPr lang="en-US" dirty="0"/>
              <a:t> </a:t>
            </a:r>
          </a:p>
          <a:p>
            <a:pPr lvl="1"/>
            <a:r>
              <a:rPr lang="en-US" dirty="0" smtClean="0"/>
              <a:t>Keep </a:t>
            </a:r>
            <a:r>
              <a:rPr lang="en-US" dirty="0"/>
              <a:t>concentrations of solvents and dusts in the air as low as possible</a:t>
            </a:r>
            <a:r>
              <a:rPr lang="en-US" dirty="0" smtClean="0"/>
              <a:t>.</a:t>
            </a:r>
            <a:r>
              <a:rPr lang="en-US" dirty="0"/>
              <a:t> </a:t>
            </a:r>
          </a:p>
          <a:p>
            <a:pPr lvl="1"/>
            <a:r>
              <a:rPr lang="en-US" dirty="0" smtClean="0"/>
              <a:t>Store </a:t>
            </a:r>
            <a:r>
              <a:rPr lang="en-US" dirty="0"/>
              <a:t>extremely static sensitive materials only in grounded </a:t>
            </a:r>
            <a:r>
              <a:rPr lang="en-US" dirty="0" smtClean="0"/>
              <a:t>containers</a:t>
            </a:r>
            <a:r>
              <a:rPr lang="en-US" dirty="0"/>
              <a:t> </a:t>
            </a:r>
          </a:p>
          <a:p>
            <a:pPr lvl="1"/>
            <a:r>
              <a:rPr lang="en-US" dirty="0" smtClean="0"/>
              <a:t>Perform </a:t>
            </a:r>
            <a:r>
              <a:rPr lang="en-US" dirty="0"/>
              <a:t>work with static sensitive materials on conductive surfaces</a:t>
            </a:r>
            <a:r>
              <a:rPr lang="en-US" dirty="0" smtClean="0"/>
              <a:t>.</a:t>
            </a:r>
            <a:endParaRPr lang="en-US" dirty="0"/>
          </a:p>
          <a:p>
            <a:pPr lvl="1"/>
            <a:r>
              <a:rPr lang="en-US" dirty="0" smtClean="0"/>
              <a:t>Keep </a:t>
            </a:r>
            <a:r>
              <a:rPr lang="en-US" dirty="0"/>
              <a:t>the humidity in the atmosphere to the appropriate level for the material being handled (40-60 percent humidity).</a:t>
            </a:r>
          </a:p>
          <a:p>
            <a:endParaRPr lang="en-US" dirty="0"/>
          </a:p>
        </p:txBody>
      </p:sp>
    </p:spTree>
    <p:extLst>
      <p:ext uri="{BB962C8B-B14F-4D97-AF65-F5344CB8AC3E}">
        <p14:creationId xmlns:p14="http://schemas.microsoft.com/office/powerpoint/2010/main" val="787190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Precautions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Safety Precautions</a:t>
            </a:r>
            <a:r>
              <a:rPr lang="en-US" dirty="0"/>
              <a:t>: Necessary precautions must be taken when present or </a:t>
            </a:r>
            <a:r>
              <a:rPr lang="en-US" dirty="0" smtClean="0"/>
              <a:t>working</a:t>
            </a:r>
            <a:endParaRPr lang="en-US" dirty="0"/>
          </a:p>
          <a:p>
            <a:pPr lvl="1">
              <a:buFont typeface="Arial" pitchFamily="34" charset="0"/>
              <a:buChar char="•"/>
            </a:pPr>
            <a:r>
              <a:rPr lang="en-US" dirty="0" smtClean="0"/>
              <a:t>Observe </a:t>
            </a:r>
            <a:r>
              <a:rPr lang="en-US" dirty="0"/>
              <a:t>personnel and explosive safety </a:t>
            </a:r>
            <a:r>
              <a:rPr lang="en-US" dirty="0" smtClean="0"/>
              <a:t>limits</a:t>
            </a:r>
            <a:r>
              <a:rPr lang="en-US" dirty="0"/>
              <a:t> </a:t>
            </a:r>
            <a:endParaRPr lang="en-US" dirty="0" smtClean="0"/>
          </a:p>
          <a:p>
            <a:pPr lvl="1">
              <a:buFont typeface="Arial" pitchFamily="34" charset="0"/>
              <a:buChar char="•"/>
            </a:pPr>
            <a:r>
              <a:rPr lang="en-US" dirty="0" smtClean="0"/>
              <a:t> </a:t>
            </a:r>
            <a:r>
              <a:rPr lang="en-US" dirty="0"/>
              <a:t>Note of chemicals, explosives, propellants, oxidizers used or present in the laboratory</a:t>
            </a:r>
            <a:r>
              <a:rPr lang="en-US" dirty="0" smtClean="0"/>
              <a:t>.</a:t>
            </a:r>
            <a:endParaRPr lang="en-US" dirty="0"/>
          </a:p>
          <a:p>
            <a:pPr lvl="1">
              <a:buFont typeface="Arial" pitchFamily="34" charset="0"/>
              <a:buChar char="•"/>
            </a:pPr>
            <a:r>
              <a:rPr lang="en-US" dirty="0" smtClean="0"/>
              <a:t>Reminder </a:t>
            </a:r>
            <a:r>
              <a:rPr lang="en-US" dirty="0"/>
              <a:t>that energetic materials can be activated in four </a:t>
            </a:r>
            <a:r>
              <a:rPr lang="en-US" dirty="0" smtClean="0"/>
              <a:t>ways: friction</a:t>
            </a:r>
            <a:r>
              <a:rPr lang="en-US" dirty="0"/>
              <a:t>, electrostatic discharge, impact, and heat</a:t>
            </a:r>
            <a:r>
              <a:rPr lang="en-US" dirty="0" smtClean="0"/>
              <a:t>.</a:t>
            </a:r>
            <a:endParaRPr lang="en-US" dirty="0"/>
          </a:p>
          <a:p>
            <a:pPr lvl="1">
              <a:buFont typeface="Arial" pitchFamily="34" charset="0"/>
              <a:buChar char="•"/>
            </a:pPr>
            <a:r>
              <a:rPr lang="en-US" dirty="0" smtClean="0"/>
              <a:t>Requires </a:t>
            </a:r>
            <a:r>
              <a:rPr lang="en-US" dirty="0"/>
              <a:t>appropriate protective safety clothing and </a:t>
            </a:r>
            <a:r>
              <a:rPr lang="en-US" dirty="0" smtClean="0"/>
              <a:t>equipment</a:t>
            </a:r>
            <a:endParaRPr lang="en-US" dirty="0"/>
          </a:p>
          <a:p>
            <a:pPr lvl="1">
              <a:buFont typeface="Arial" pitchFamily="34" charset="0"/>
              <a:buChar char="•"/>
            </a:pPr>
            <a:r>
              <a:rPr lang="en-US" dirty="0" smtClean="0"/>
              <a:t> </a:t>
            </a:r>
            <a:r>
              <a:rPr lang="en-US" dirty="0"/>
              <a:t>Observers and visitors refrain from handling materials when they are not certified on an SOP</a:t>
            </a:r>
          </a:p>
          <a:p>
            <a:endParaRPr lang="en-US" dirty="0"/>
          </a:p>
        </p:txBody>
      </p:sp>
    </p:spTree>
    <p:extLst>
      <p:ext uri="{BB962C8B-B14F-4D97-AF65-F5344CB8AC3E}">
        <p14:creationId xmlns:p14="http://schemas.microsoft.com/office/powerpoint/2010/main" val="3541272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Safety Documents </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Explosive Chemicals Research Laboratory </a:t>
            </a:r>
            <a:r>
              <a:rPr lang="en-US" sz="2800" dirty="0" smtClean="0"/>
              <a:t>should minimally have the following in place:</a:t>
            </a:r>
            <a:endParaRPr lang="en-US" sz="2800" dirty="0" smtClean="0"/>
          </a:p>
          <a:p>
            <a:endParaRPr lang="en-US" sz="2800" dirty="0" smtClean="0"/>
          </a:p>
          <a:p>
            <a:r>
              <a:rPr lang="en-US" sz="2800" dirty="0" smtClean="0"/>
              <a:t>A </a:t>
            </a:r>
            <a:r>
              <a:rPr lang="en-US" sz="2800" dirty="0" smtClean="0"/>
              <a:t>Chemical Hygiene Plan </a:t>
            </a:r>
            <a:endParaRPr lang="en-US" sz="2800" dirty="0" smtClean="0"/>
          </a:p>
          <a:p>
            <a:endParaRPr lang="en-US" sz="2800" dirty="0" smtClean="0"/>
          </a:p>
          <a:p>
            <a:r>
              <a:rPr lang="en-US" sz="2800" dirty="0" smtClean="0"/>
              <a:t>An </a:t>
            </a:r>
            <a:r>
              <a:rPr lang="en-US" sz="2800" dirty="0" smtClean="0"/>
              <a:t>Explosive Safety Plan</a:t>
            </a:r>
          </a:p>
          <a:p>
            <a:endParaRPr lang="en-US" sz="2800" dirty="0" smtClean="0"/>
          </a:p>
          <a:p>
            <a:r>
              <a:rPr lang="en-US" sz="2800" dirty="0" smtClean="0"/>
              <a:t>Laboratory </a:t>
            </a:r>
            <a:r>
              <a:rPr lang="en-US" sz="2800" dirty="0" smtClean="0"/>
              <a:t>Facility Requirements</a:t>
            </a:r>
          </a:p>
          <a:p>
            <a:endParaRPr lang="en-US" sz="2800" dirty="0" smtClean="0"/>
          </a:p>
          <a:p>
            <a:r>
              <a:rPr lang="en-US" sz="2800" dirty="0" smtClean="0"/>
              <a:t>PPE </a:t>
            </a:r>
            <a:r>
              <a:rPr lang="en-US" sz="2800" dirty="0" smtClean="0"/>
              <a:t>Plan </a:t>
            </a:r>
            <a:endParaRPr lang="en-US" sz="2800" dirty="0"/>
          </a:p>
        </p:txBody>
      </p:sp>
    </p:spTree>
    <p:extLst>
      <p:ext uri="{BB962C8B-B14F-4D97-AF65-F5344CB8AC3E}">
        <p14:creationId xmlns:p14="http://schemas.microsoft.com/office/powerpoint/2010/main" val="3657524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Precautions Contd.</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Safety Precautions</a:t>
            </a:r>
            <a:r>
              <a:rPr lang="en-US" dirty="0"/>
              <a:t>: Necessary precautions must be taken when present or working in the </a:t>
            </a:r>
            <a:r>
              <a:rPr lang="en-US" dirty="0" smtClean="0"/>
              <a:t>laboratory:</a:t>
            </a:r>
            <a:endParaRPr lang="en-US" dirty="0"/>
          </a:p>
          <a:p>
            <a:pPr lvl="1">
              <a:buFont typeface="Arial" pitchFamily="34" charset="0"/>
              <a:buChar char="•"/>
            </a:pPr>
            <a:r>
              <a:rPr lang="en-US" dirty="0" smtClean="0"/>
              <a:t>Identify </a:t>
            </a:r>
            <a:r>
              <a:rPr lang="en-US" dirty="0"/>
              <a:t>hearing protection, gloves, and respirator for specific operations as </a:t>
            </a:r>
            <a:r>
              <a:rPr lang="en-US" dirty="0" smtClean="0"/>
              <a:t>necessary</a:t>
            </a:r>
            <a:endParaRPr lang="en-US" dirty="0"/>
          </a:p>
          <a:p>
            <a:pPr lvl="1">
              <a:buFont typeface="Arial" pitchFamily="34" charset="0"/>
              <a:buChar char="•"/>
            </a:pPr>
            <a:r>
              <a:rPr lang="en-US" dirty="0" smtClean="0"/>
              <a:t>When </a:t>
            </a:r>
            <a:r>
              <a:rPr lang="en-US" dirty="0"/>
              <a:t>working with exposed, solid ESD sensitive or uncharacterized energetic materials wear conductive-sole shoes, or leg stats and stand on a conductive mat</a:t>
            </a:r>
            <a:r>
              <a:rPr lang="en-US" dirty="0" smtClean="0"/>
              <a:t>.</a:t>
            </a:r>
            <a:endParaRPr lang="en-US" dirty="0"/>
          </a:p>
          <a:p>
            <a:pPr lvl="1">
              <a:buFont typeface="Arial" pitchFamily="34" charset="0"/>
              <a:buChar char="•"/>
            </a:pPr>
            <a:r>
              <a:rPr lang="en-US" dirty="0" smtClean="0"/>
              <a:t>Identify </a:t>
            </a:r>
            <a:r>
              <a:rPr lang="en-US" dirty="0"/>
              <a:t>exits and muster points in case of an </a:t>
            </a:r>
            <a:r>
              <a:rPr lang="en-US" dirty="0" smtClean="0"/>
              <a:t>emergency</a:t>
            </a:r>
            <a:endParaRPr lang="en-US" dirty="0"/>
          </a:p>
          <a:p>
            <a:pPr lvl="1">
              <a:buFont typeface="Arial" pitchFamily="34" charset="0"/>
              <a:buChar char="•"/>
            </a:pPr>
            <a:r>
              <a:rPr lang="en-US" dirty="0" smtClean="0"/>
              <a:t>Identify </a:t>
            </a:r>
            <a:r>
              <a:rPr lang="en-US" dirty="0"/>
              <a:t>location of cleanup equipment in case of a </a:t>
            </a:r>
            <a:r>
              <a:rPr lang="en-US" dirty="0" smtClean="0"/>
              <a:t>spill</a:t>
            </a:r>
            <a:endParaRPr lang="en-US" dirty="0"/>
          </a:p>
        </p:txBody>
      </p:sp>
    </p:spTree>
    <p:extLst>
      <p:ext uri="{BB962C8B-B14F-4D97-AF65-F5344CB8AC3E}">
        <p14:creationId xmlns:p14="http://schemas.microsoft.com/office/powerpoint/2010/main" val="3293834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899" y="470931"/>
            <a:ext cx="7583488" cy="706116"/>
          </a:xfrm>
        </p:spPr>
        <p:txBody>
          <a:bodyPr>
            <a:normAutofit fontScale="90000"/>
          </a:bodyPr>
          <a:lstStyle/>
          <a:p>
            <a:r>
              <a:rPr lang="en-US" dirty="0" smtClean="0"/>
              <a:t>Safety precautions</a:t>
            </a:r>
            <a:endParaRPr lang="en-US" dirty="0"/>
          </a:p>
        </p:txBody>
      </p:sp>
      <p:sp>
        <p:nvSpPr>
          <p:cNvPr id="3" name="Content Placeholder 2"/>
          <p:cNvSpPr>
            <a:spLocks noGrp="1"/>
          </p:cNvSpPr>
          <p:nvPr>
            <p:ph idx="1"/>
          </p:nvPr>
        </p:nvSpPr>
        <p:spPr>
          <a:xfrm>
            <a:off x="779463" y="1721798"/>
            <a:ext cx="7583488" cy="4805464"/>
          </a:xfrm>
        </p:spPr>
        <p:txBody>
          <a:bodyPr>
            <a:normAutofit fontScale="55000" lnSpcReduction="20000"/>
          </a:bodyPr>
          <a:lstStyle/>
          <a:p>
            <a:r>
              <a:rPr lang="en-US" dirty="0" smtClean="0"/>
              <a:t>Separate the experimental setup with proper shielding and an additional safety screen in the fume hood. </a:t>
            </a:r>
          </a:p>
          <a:p>
            <a:r>
              <a:rPr lang="en-US" dirty="0" smtClean="0"/>
              <a:t>Cover </a:t>
            </a:r>
            <a:r>
              <a:rPr lang="en-US" dirty="0"/>
              <a:t>the glassware with adhesive films to reduce the fragmentation in case of explosions, </a:t>
            </a:r>
          </a:p>
          <a:p>
            <a:r>
              <a:rPr lang="en-US" dirty="0"/>
              <a:t>In addition to lab coat, gloves, safety glasses wear a face protection shield, ear protection, a leather jacket with arm protection.</a:t>
            </a:r>
          </a:p>
          <a:p>
            <a:r>
              <a:rPr lang="en-US" dirty="0"/>
              <a:t>For hand protection use leather gloves (welding type), ideally in combination with steel interwoven Kevlar® gloves</a:t>
            </a:r>
          </a:p>
          <a:p>
            <a:r>
              <a:rPr lang="en-US" dirty="0"/>
              <a:t>Start the first experiments on a small scale of only a few mg and increase the scale gradually</a:t>
            </a:r>
          </a:p>
          <a:p>
            <a:r>
              <a:rPr lang="en-US" dirty="0"/>
              <a:t>Keep solid material wet or soaked with solvent as long as possible. </a:t>
            </a:r>
          </a:p>
          <a:p>
            <a:r>
              <a:rPr lang="en-US" dirty="0"/>
              <a:t>Try to obtain solid products of small particle sizes. Smaller particles/crystals are less sensitive to mechanical stress. Recrystallization experiments should thus be cooled down very quickly under stirring.</a:t>
            </a:r>
          </a:p>
          <a:p>
            <a:r>
              <a:rPr lang="en-US" dirty="0"/>
              <a:t>Do not use metal, use spatulas made of wood or Teflon®.</a:t>
            </a:r>
          </a:p>
          <a:p>
            <a:r>
              <a:rPr lang="en-US" dirty="0"/>
              <a:t>Keep sufficient distance between the material and your body. Do not touch the potential explosive material directly and use gripping devices to </a:t>
            </a:r>
            <a:r>
              <a:rPr lang="en-US" dirty="0" err="1" smtClean="0"/>
              <a:t>maneuvre</a:t>
            </a:r>
            <a:r>
              <a:rPr lang="en-US" dirty="0" smtClean="0"/>
              <a:t> </a:t>
            </a:r>
            <a:r>
              <a:rPr lang="en-US" dirty="0"/>
              <a:t>the container that encloses the compound. </a:t>
            </a:r>
          </a:p>
          <a:p>
            <a:r>
              <a:rPr lang="en-US" dirty="0"/>
              <a:t>Wear ESD protective clothing and antistatic shoes. The laboratory floor should be ESD conductive </a:t>
            </a:r>
          </a:p>
          <a:p>
            <a:endParaRPr lang="en-US" dirty="0"/>
          </a:p>
        </p:txBody>
      </p:sp>
    </p:spTree>
    <p:extLst>
      <p:ext uri="{BB962C8B-B14F-4D97-AF65-F5344CB8AC3E}">
        <p14:creationId xmlns:p14="http://schemas.microsoft.com/office/powerpoint/2010/main" val="2873338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and Enforcements</a:t>
            </a:r>
            <a:endParaRPr lang="en-US" dirty="0"/>
          </a:p>
        </p:txBody>
      </p:sp>
      <p:sp>
        <p:nvSpPr>
          <p:cNvPr id="3" name="Content Placeholder 2"/>
          <p:cNvSpPr>
            <a:spLocks noGrp="1"/>
          </p:cNvSpPr>
          <p:nvPr>
            <p:ph idx="1"/>
          </p:nvPr>
        </p:nvSpPr>
        <p:spPr/>
        <p:txBody>
          <a:bodyPr>
            <a:normAutofit/>
          </a:bodyPr>
          <a:lstStyle/>
          <a:p>
            <a:r>
              <a:rPr lang="en-US" dirty="0"/>
              <a:t>Regular group inspections conducted by responsible parties to identify deficiencies and record findings (Inspection Team</a:t>
            </a:r>
            <a:r>
              <a:rPr lang="en-US" dirty="0" smtClean="0"/>
              <a:t>):</a:t>
            </a:r>
            <a:endParaRPr lang="en-US" dirty="0"/>
          </a:p>
          <a:p>
            <a:pPr lvl="1">
              <a:buFont typeface="Arial" pitchFamily="34" charset="0"/>
              <a:buChar char="•"/>
            </a:pPr>
            <a:r>
              <a:rPr lang="en-US" dirty="0" smtClean="0"/>
              <a:t>Supervisor</a:t>
            </a:r>
            <a:r>
              <a:rPr lang="en-US" dirty="0"/>
              <a:t>, Team Leader, </a:t>
            </a:r>
            <a:r>
              <a:rPr lang="en-US" dirty="0" smtClean="0"/>
              <a:t>Worker</a:t>
            </a:r>
            <a:r>
              <a:rPr lang="en-US" dirty="0"/>
              <a:t> </a:t>
            </a:r>
          </a:p>
          <a:p>
            <a:pPr lvl="1">
              <a:buFont typeface="Arial" pitchFamily="34" charset="0"/>
              <a:buChar char="•"/>
            </a:pPr>
            <a:r>
              <a:rPr lang="en-US" dirty="0" smtClean="0"/>
              <a:t>OEHS  representative</a:t>
            </a:r>
            <a:endParaRPr lang="en-US" dirty="0"/>
          </a:p>
          <a:p>
            <a:r>
              <a:rPr lang="en-US" dirty="0" smtClean="0"/>
              <a:t>Corrective </a:t>
            </a:r>
            <a:r>
              <a:rPr lang="en-US" dirty="0"/>
              <a:t>action plans are submitted within a given time frame to address findings</a:t>
            </a:r>
            <a:r>
              <a:rPr lang="en-US" dirty="0" smtClean="0"/>
              <a:t>.</a:t>
            </a:r>
            <a:endParaRPr lang="en-US" dirty="0"/>
          </a:p>
          <a:p>
            <a:r>
              <a:rPr lang="en-US" dirty="0" smtClean="0"/>
              <a:t>Enforcement </a:t>
            </a:r>
            <a:r>
              <a:rPr lang="en-US" dirty="0"/>
              <a:t>may be needed to correct negligence (loss of certification).</a:t>
            </a:r>
          </a:p>
          <a:p>
            <a:endParaRPr lang="en-US" dirty="0"/>
          </a:p>
        </p:txBody>
      </p:sp>
    </p:spTree>
    <p:extLst>
      <p:ext uri="{BB962C8B-B14F-4D97-AF65-F5344CB8AC3E}">
        <p14:creationId xmlns:p14="http://schemas.microsoft.com/office/powerpoint/2010/main" val="3462153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Explosive hazardous waste</a:t>
            </a:r>
            <a:endParaRPr lang="en-US" dirty="0"/>
          </a:p>
        </p:txBody>
      </p:sp>
      <p:sp>
        <p:nvSpPr>
          <p:cNvPr id="3" name="Content Placeholder 2"/>
          <p:cNvSpPr>
            <a:spLocks noGrp="1"/>
          </p:cNvSpPr>
          <p:nvPr>
            <p:ph idx="1"/>
          </p:nvPr>
        </p:nvSpPr>
        <p:spPr/>
        <p:txBody>
          <a:bodyPr>
            <a:normAutofit fontScale="92500"/>
          </a:bodyPr>
          <a:lstStyle/>
          <a:p>
            <a:r>
              <a:rPr lang="en-US" dirty="0"/>
              <a:t>The following become explosive-hazardous waste when discarded. The EPA waste code is D003</a:t>
            </a:r>
            <a:r>
              <a:rPr lang="en-US" dirty="0" smtClean="0"/>
              <a:t>.</a:t>
            </a:r>
            <a:endParaRPr lang="en-US" dirty="0"/>
          </a:p>
          <a:p>
            <a:pPr lvl="1" algn="just">
              <a:buFont typeface="Arial" pitchFamily="34" charset="0"/>
              <a:buChar char="•"/>
            </a:pPr>
            <a:r>
              <a:rPr lang="en-US" dirty="0" smtClean="0"/>
              <a:t>Energetic </a:t>
            </a:r>
            <a:r>
              <a:rPr lang="en-US" dirty="0"/>
              <a:t>materials (i.e., propellant, explosives, initiators</a:t>
            </a:r>
            <a:r>
              <a:rPr lang="en-US" dirty="0" smtClean="0"/>
              <a:t>)</a:t>
            </a:r>
            <a:endParaRPr lang="en-US" dirty="0"/>
          </a:p>
          <a:p>
            <a:pPr lvl="1" algn="just">
              <a:buFont typeface="Arial" pitchFamily="34" charset="0"/>
              <a:buChar char="•"/>
            </a:pPr>
            <a:r>
              <a:rPr lang="en-US" dirty="0" smtClean="0"/>
              <a:t>Rags </a:t>
            </a:r>
            <a:r>
              <a:rPr lang="en-US" dirty="0"/>
              <a:t>and solvents contaminated with energetic </a:t>
            </a:r>
            <a:r>
              <a:rPr lang="en-US" dirty="0" smtClean="0"/>
              <a:t>materials</a:t>
            </a:r>
            <a:endParaRPr lang="en-US" dirty="0"/>
          </a:p>
          <a:p>
            <a:pPr lvl="1" algn="just">
              <a:buFont typeface="Arial" pitchFamily="34" charset="0"/>
              <a:buChar char="•"/>
            </a:pPr>
            <a:r>
              <a:rPr lang="en-US" dirty="0" smtClean="0"/>
              <a:t>Do </a:t>
            </a:r>
            <a:r>
              <a:rPr lang="en-US" dirty="0"/>
              <a:t>not store </a:t>
            </a:r>
            <a:r>
              <a:rPr lang="en-US" dirty="0" smtClean="0"/>
              <a:t>explosive </a:t>
            </a:r>
            <a:r>
              <a:rPr lang="en-US" dirty="0"/>
              <a:t>contaminated liquids in screw cap </a:t>
            </a:r>
            <a:r>
              <a:rPr lang="en-US" dirty="0" smtClean="0"/>
              <a:t>containers</a:t>
            </a:r>
            <a:endParaRPr lang="en-US" dirty="0"/>
          </a:p>
          <a:p>
            <a:pPr lvl="1" algn="just">
              <a:buFont typeface="Arial" pitchFamily="34" charset="0"/>
              <a:buChar char="•"/>
            </a:pPr>
            <a:r>
              <a:rPr lang="en-US" dirty="0" smtClean="0"/>
              <a:t>Explosive </a:t>
            </a:r>
            <a:r>
              <a:rPr lang="en-US" dirty="0"/>
              <a:t>solid waste stored in conductive </a:t>
            </a:r>
            <a:r>
              <a:rPr lang="en-US" dirty="0" err="1"/>
              <a:t>Velostat</a:t>
            </a:r>
            <a:r>
              <a:rPr lang="en-US" dirty="0"/>
              <a:t> bags</a:t>
            </a:r>
          </a:p>
          <a:p>
            <a:endParaRPr lang="en-US" dirty="0"/>
          </a:p>
        </p:txBody>
      </p:sp>
    </p:spTree>
    <p:extLst>
      <p:ext uri="{BB962C8B-B14F-4D97-AF65-F5344CB8AC3E}">
        <p14:creationId xmlns:p14="http://schemas.microsoft.com/office/powerpoint/2010/main" val="1479902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Successful ESD Program</a:t>
            </a:r>
            <a:endParaRPr lang="en-US" dirty="0"/>
          </a:p>
        </p:txBody>
      </p:sp>
      <p:sp>
        <p:nvSpPr>
          <p:cNvPr id="3" name="Content Placeholder 2"/>
          <p:cNvSpPr>
            <a:spLocks noGrp="1"/>
          </p:cNvSpPr>
          <p:nvPr>
            <p:ph idx="1"/>
          </p:nvPr>
        </p:nvSpPr>
        <p:spPr/>
        <p:txBody>
          <a:bodyPr>
            <a:normAutofit lnSpcReduction="10000"/>
          </a:bodyPr>
          <a:lstStyle/>
          <a:p>
            <a:pPr marL="457200" indent="-457200" algn="just">
              <a:buFont typeface="Arial" panose="020B0604020202020204" pitchFamily="34" charset="0"/>
              <a:buChar char="•"/>
            </a:pPr>
            <a:r>
              <a:rPr lang="en-US" dirty="0" smtClean="0"/>
              <a:t> </a:t>
            </a:r>
            <a:r>
              <a:rPr lang="en-US" sz="2800" dirty="0"/>
              <a:t>Establishing  an ESD task force to outline the </a:t>
            </a:r>
            <a:r>
              <a:rPr lang="en-US" sz="2800" dirty="0" smtClean="0"/>
              <a:t>requirements </a:t>
            </a:r>
            <a:r>
              <a:rPr lang="en-US" sz="2800" dirty="0"/>
              <a:t>of the program, </a:t>
            </a:r>
            <a:r>
              <a:rPr lang="en-US" sz="2800" dirty="0" smtClean="0"/>
              <a:t>implement </a:t>
            </a:r>
            <a:r>
              <a:rPr lang="en-US" sz="2800" dirty="0"/>
              <a:t>the program, review progress against milestones, and follow up to ensure the program is continuously improved and upgraded. </a:t>
            </a:r>
            <a:endParaRPr lang="en-US" sz="2800" dirty="0" smtClean="0"/>
          </a:p>
          <a:p>
            <a:pPr marL="457200" indent="-457200" algn="just">
              <a:buFont typeface="Arial" panose="020B0604020202020204" pitchFamily="34" charset="0"/>
              <a:buChar char="•"/>
            </a:pPr>
            <a:r>
              <a:rPr lang="en-US" sz="2800" dirty="0" smtClean="0"/>
              <a:t>Conducting  </a:t>
            </a:r>
            <a:r>
              <a:rPr lang="en-US" sz="2800" dirty="0"/>
              <a:t>a facility  evaluation to help identify the sources of ESD and establish  static control  measures</a:t>
            </a:r>
            <a:r>
              <a:rPr lang="en-US" sz="2800" dirty="0" smtClean="0"/>
              <a:t>.</a:t>
            </a:r>
            <a:r>
              <a:rPr lang="en-US" sz="2800" dirty="0"/>
              <a:t> </a:t>
            </a:r>
          </a:p>
          <a:p>
            <a:pPr marL="457200" indent="-457200" algn="just">
              <a:buFont typeface="Arial" panose="020B0604020202020204" pitchFamily="34" charset="0"/>
              <a:buChar char="•"/>
            </a:pPr>
            <a:r>
              <a:rPr lang="en-US" sz="2800" dirty="0" smtClean="0"/>
              <a:t>Setting </a:t>
            </a:r>
            <a:r>
              <a:rPr lang="en-US" sz="2800" dirty="0"/>
              <a:t>up an audit program</a:t>
            </a:r>
            <a:r>
              <a:rPr lang="en-US" sz="2800" dirty="0" smtClean="0"/>
              <a:t>.</a:t>
            </a:r>
            <a:endParaRPr lang="en-US" sz="2800" dirty="0"/>
          </a:p>
          <a:p>
            <a:pPr marL="457200" indent="-457200" algn="just">
              <a:buFont typeface="Arial" panose="020B0604020202020204" pitchFamily="34" charset="0"/>
              <a:buChar char="•"/>
            </a:pPr>
            <a:r>
              <a:rPr lang="en-US" sz="2800" dirty="0" smtClean="0"/>
              <a:t>Selecting </a:t>
            </a:r>
            <a:r>
              <a:rPr lang="en-US" sz="2800" dirty="0"/>
              <a:t>ESD protective materials and equipment</a:t>
            </a:r>
            <a:r>
              <a:rPr lang="en-US" sz="2800" dirty="0" smtClean="0"/>
              <a:t>.</a:t>
            </a:r>
            <a:endParaRPr lang="en-US" sz="2800" dirty="0"/>
          </a:p>
          <a:p>
            <a:pPr marL="457200" indent="-457200" algn="just">
              <a:buFont typeface="Arial" panose="020B0604020202020204" pitchFamily="34" charset="0"/>
              <a:buChar char="•"/>
            </a:pPr>
            <a:r>
              <a:rPr lang="en-US" sz="2800" dirty="0" smtClean="0"/>
              <a:t>Establishing  </a:t>
            </a:r>
            <a:r>
              <a:rPr lang="en-US" sz="2800" dirty="0"/>
              <a:t>a training and ESD awareness program.</a:t>
            </a:r>
          </a:p>
        </p:txBody>
      </p:sp>
    </p:spTree>
    <p:extLst>
      <p:ext uri="{BB962C8B-B14F-4D97-AF65-F5344CB8AC3E}">
        <p14:creationId xmlns:p14="http://schemas.microsoft.com/office/powerpoint/2010/main" val="462948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ESD Control Practices</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dirty="0" smtClean="0"/>
              <a:t>Grounding</a:t>
            </a:r>
          </a:p>
          <a:p>
            <a:pPr lvl="0" algn="just"/>
            <a:r>
              <a:rPr lang="en-US" dirty="0" smtClean="0"/>
              <a:t>Wearing </a:t>
            </a:r>
            <a:r>
              <a:rPr lang="en-US" dirty="0"/>
              <a:t>foot straps and testing them before entering the protected area</a:t>
            </a:r>
          </a:p>
          <a:p>
            <a:pPr lvl="0" algn="just"/>
            <a:r>
              <a:rPr lang="en-US" dirty="0"/>
              <a:t>Conductive flooring</a:t>
            </a:r>
          </a:p>
          <a:p>
            <a:pPr lvl="0" algn="just"/>
            <a:r>
              <a:rPr lang="en-US" dirty="0"/>
              <a:t>ESD Policy</a:t>
            </a:r>
          </a:p>
          <a:p>
            <a:pPr lvl="0" algn="just"/>
            <a:r>
              <a:rPr lang="en-US" dirty="0" smtClean="0"/>
              <a:t>Mobile </a:t>
            </a:r>
            <a:r>
              <a:rPr lang="en-US" dirty="0"/>
              <a:t>carts have conductive wheels and drag chains</a:t>
            </a:r>
          </a:p>
          <a:p>
            <a:pPr lvl="0" algn="just"/>
            <a:r>
              <a:rPr lang="en-US" dirty="0"/>
              <a:t>Conductive chairs</a:t>
            </a:r>
          </a:p>
          <a:p>
            <a:pPr algn="just"/>
            <a:r>
              <a:rPr lang="en-US" dirty="0" smtClean="0"/>
              <a:t>Unneeded </a:t>
            </a:r>
            <a:r>
              <a:rPr lang="en-US" dirty="0"/>
              <a:t>items are not brought in to the ESD protected area. Everyone who enters the area must abide by the rules for the protection to be effective. </a:t>
            </a:r>
          </a:p>
          <a:p>
            <a:pPr algn="just"/>
            <a:r>
              <a:rPr lang="en-US" b="1" dirty="0"/>
              <a:t>DO NOT </a:t>
            </a:r>
            <a:r>
              <a:rPr lang="en-US" dirty="0"/>
              <a:t>enter these areas without proper understanding of the ESD control procedures implemented in the area.</a:t>
            </a:r>
          </a:p>
          <a:p>
            <a:endParaRPr lang="en-US" dirty="0"/>
          </a:p>
        </p:txBody>
      </p:sp>
    </p:spTree>
    <p:extLst>
      <p:ext uri="{BB962C8B-B14F-4D97-AF65-F5344CB8AC3E}">
        <p14:creationId xmlns:p14="http://schemas.microsoft.com/office/powerpoint/2010/main" val="3151043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ESD Controls</a:t>
            </a:r>
            <a:endParaRPr lang="en-US" dirty="0"/>
          </a:p>
        </p:txBody>
      </p:sp>
      <p:sp>
        <p:nvSpPr>
          <p:cNvPr id="3" name="Content Placeholder 2"/>
          <p:cNvSpPr>
            <a:spLocks noGrp="1"/>
          </p:cNvSpPr>
          <p:nvPr>
            <p:ph idx="1"/>
          </p:nvPr>
        </p:nvSpPr>
        <p:spPr/>
        <p:txBody>
          <a:bodyPr>
            <a:normAutofit/>
          </a:bodyPr>
          <a:lstStyle/>
          <a:p>
            <a:pPr lvl="0"/>
            <a:r>
              <a:rPr lang="en-US" dirty="0" smtClean="0"/>
              <a:t>Conductive </a:t>
            </a:r>
            <a:r>
              <a:rPr lang="en-US" dirty="0"/>
              <a:t>flooring</a:t>
            </a:r>
          </a:p>
          <a:p>
            <a:pPr lvl="0"/>
            <a:r>
              <a:rPr lang="en-US" dirty="0"/>
              <a:t>Dissipative work surfaces</a:t>
            </a:r>
          </a:p>
          <a:p>
            <a:pPr lvl="0"/>
            <a:r>
              <a:rPr lang="en-US" dirty="0"/>
              <a:t>Personal grounding</a:t>
            </a:r>
          </a:p>
          <a:p>
            <a:pPr lvl="0"/>
            <a:r>
              <a:rPr lang="en-US" dirty="0"/>
              <a:t>Grounded work benches</a:t>
            </a:r>
          </a:p>
          <a:p>
            <a:pPr lvl="0"/>
            <a:r>
              <a:rPr lang="en-US" dirty="0"/>
              <a:t>Conductive carts with drag chains</a:t>
            </a:r>
          </a:p>
          <a:p>
            <a:pPr lvl="0"/>
            <a:r>
              <a:rPr lang="en-US" dirty="0"/>
              <a:t>Conductive chairs</a:t>
            </a:r>
          </a:p>
          <a:p>
            <a:endParaRPr lang="en-US" dirty="0"/>
          </a:p>
        </p:txBody>
      </p:sp>
    </p:spTree>
    <p:extLst>
      <p:ext uri="{BB962C8B-B14F-4D97-AF65-F5344CB8AC3E}">
        <p14:creationId xmlns:p14="http://schemas.microsoft.com/office/powerpoint/2010/main" val="3432596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Signs</a:t>
            </a:r>
            <a:endParaRPr lang="en-US" dirty="0"/>
          </a:p>
        </p:txBody>
      </p:sp>
      <p:pic>
        <p:nvPicPr>
          <p:cNvPr id="4" name="Content Placeholder 3" descr="Illustration Exampl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7983" y="2305455"/>
            <a:ext cx="2801566" cy="3394952"/>
          </a:xfrm>
          <a:prstGeom prst="rect">
            <a:avLst/>
          </a:prstGeom>
          <a:noFill/>
          <a:ln>
            <a:noFill/>
          </a:ln>
        </p:spPr>
      </p:pic>
      <p:pic>
        <p:nvPicPr>
          <p:cNvPr id="5" name="Picture 4" descr="Illustration Example"/>
          <p:cNvPicPr/>
          <p:nvPr/>
        </p:nvPicPr>
        <p:blipFill>
          <a:blip r:embed="rId3">
            <a:extLst>
              <a:ext uri="{28A0092B-C50C-407E-A947-70E740481C1C}">
                <a14:useLocalDpi xmlns:a14="http://schemas.microsoft.com/office/drawing/2010/main" val="0"/>
              </a:ext>
            </a:extLst>
          </a:blip>
          <a:srcRect/>
          <a:stretch>
            <a:fillRect/>
          </a:stretch>
        </p:blipFill>
        <p:spPr bwMode="auto">
          <a:xfrm>
            <a:off x="5000017" y="2597284"/>
            <a:ext cx="3362933" cy="1585609"/>
          </a:xfrm>
          <a:prstGeom prst="rect">
            <a:avLst/>
          </a:prstGeom>
          <a:noFill/>
          <a:ln>
            <a:noFill/>
          </a:ln>
        </p:spPr>
      </p:pic>
    </p:spTree>
    <p:extLst>
      <p:ext uri="{BB962C8B-B14F-4D97-AF65-F5344CB8AC3E}">
        <p14:creationId xmlns:p14="http://schemas.microsoft.com/office/powerpoint/2010/main" val="3494981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a:t>To control and eliminate the effects of ESD:</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Remove </a:t>
            </a:r>
            <a:r>
              <a:rPr lang="en-US" dirty="0"/>
              <a:t>unneeded static objects from your workstation - keep objects you need a safe distance away from sensitive components and assemblies.</a:t>
            </a:r>
          </a:p>
          <a:p>
            <a:pPr lvl="0"/>
            <a:r>
              <a:rPr lang="en-US" dirty="0"/>
              <a:t>Use a topical </a:t>
            </a:r>
            <a:r>
              <a:rPr lang="en-US" dirty="0" err="1"/>
              <a:t>antistat</a:t>
            </a:r>
            <a:r>
              <a:rPr lang="en-US" dirty="0"/>
              <a:t>, if possible, to eliminate static build up on objects that are necessary to do your job.</a:t>
            </a:r>
          </a:p>
          <a:p>
            <a:pPr lvl="0"/>
            <a:r>
              <a:rPr lang="en-US" dirty="0"/>
              <a:t>Minimize movement and friction.</a:t>
            </a:r>
          </a:p>
          <a:p>
            <a:pPr lvl="0"/>
            <a:r>
              <a:rPr lang="en-US" dirty="0"/>
              <a:t>Protect sensitive parts from the charges around them - Use ESD protective packaging.</a:t>
            </a:r>
          </a:p>
          <a:p>
            <a:pPr lvl="0"/>
            <a:r>
              <a:rPr lang="en-US" dirty="0"/>
              <a:t>Place components and assemblies only on a dissipative mat or dissipative work surface.</a:t>
            </a:r>
          </a:p>
          <a:p>
            <a:pPr lvl="0"/>
            <a:r>
              <a:rPr lang="en-US" dirty="0"/>
              <a:t>All personnel, surfaces and equipment must be grounded to drain off any charges that are created.</a:t>
            </a:r>
          </a:p>
          <a:p>
            <a:pPr lvl="0"/>
            <a:r>
              <a:rPr lang="en-US" dirty="0"/>
              <a:t>Keep work surfaces clean and free of dirt build-up.</a:t>
            </a:r>
          </a:p>
          <a:p>
            <a:endParaRPr lang="en-US" dirty="0"/>
          </a:p>
        </p:txBody>
      </p:sp>
    </p:spTree>
    <p:extLst>
      <p:ext uri="{BB962C8B-B14F-4D97-AF65-F5344CB8AC3E}">
        <p14:creationId xmlns:p14="http://schemas.microsoft.com/office/powerpoint/2010/main" val="6559602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ESD</a:t>
            </a:r>
            <a:endParaRPr lang="en-US" dirty="0"/>
          </a:p>
        </p:txBody>
      </p:sp>
      <p:sp>
        <p:nvSpPr>
          <p:cNvPr id="3" name="Content Placeholder 2"/>
          <p:cNvSpPr>
            <a:spLocks noGrp="1"/>
          </p:cNvSpPr>
          <p:nvPr>
            <p:ph idx="1"/>
          </p:nvPr>
        </p:nvSpPr>
        <p:spPr/>
        <p:txBody>
          <a:bodyPr>
            <a:normAutofit fontScale="92500" lnSpcReduction="20000"/>
          </a:bodyPr>
          <a:lstStyle/>
          <a:p>
            <a:r>
              <a:rPr lang="en-US" dirty="0"/>
              <a:t>Before you enter an ESD protected area you must put on </a:t>
            </a:r>
            <a:r>
              <a:rPr lang="en-US" dirty="0" smtClean="0"/>
              <a:t>special footwear. </a:t>
            </a:r>
            <a:r>
              <a:rPr lang="en-US" dirty="0"/>
              <a:t>This protective footwear helps prevent static as you walk. Ground straps allow the user to stay at or near ground potential. </a:t>
            </a:r>
          </a:p>
          <a:p>
            <a:r>
              <a:rPr lang="en-US" dirty="0" smtClean="0"/>
              <a:t>you </a:t>
            </a:r>
            <a:r>
              <a:rPr lang="en-US" dirty="0"/>
              <a:t>must test the foot wear before you begin work. Foot </a:t>
            </a:r>
            <a:r>
              <a:rPr lang="en-US" dirty="0" smtClean="0"/>
              <a:t>wear </a:t>
            </a:r>
            <a:r>
              <a:rPr lang="en-US" dirty="0"/>
              <a:t>must be tested twice per day. At the test station lift one foot and touch the tester. Don't wear shoe grounders without resistors around an exposed electrical hazard. Don't wear shoe grounders at all around hazards that are over 250 volts. </a:t>
            </a:r>
          </a:p>
          <a:p>
            <a:endParaRPr lang="en-US" dirty="0"/>
          </a:p>
        </p:txBody>
      </p:sp>
    </p:spTree>
    <p:extLst>
      <p:ext uri="{BB962C8B-B14F-4D97-AF65-F5344CB8AC3E}">
        <p14:creationId xmlns:p14="http://schemas.microsoft.com/office/powerpoint/2010/main" val="2478108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450590"/>
            <a:ext cx="7583488" cy="701487"/>
          </a:xfrm>
        </p:spPr>
        <p:txBody>
          <a:bodyPr>
            <a:normAutofit fontScale="90000"/>
          </a:bodyPr>
          <a:lstStyle/>
          <a:p>
            <a:r>
              <a:rPr lang="en-US" dirty="0" smtClean="0"/>
              <a:t>Chemical Hygiene Plan</a:t>
            </a:r>
            <a:endParaRPr lang="en-US" dirty="0"/>
          </a:p>
        </p:txBody>
      </p:sp>
      <p:sp>
        <p:nvSpPr>
          <p:cNvPr id="3" name="Content Placeholder 2"/>
          <p:cNvSpPr>
            <a:spLocks noGrp="1"/>
          </p:cNvSpPr>
          <p:nvPr>
            <p:ph idx="1"/>
          </p:nvPr>
        </p:nvSpPr>
        <p:spPr>
          <a:xfrm>
            <a:off x="327730" y="1652214"/>
            <a:ext cx="8630215" cy="5011221"/>
          </a:xfrm>
        </p:spPr>
        <p:txBody>
          <a:bodyPr>
            <a:normAutofit fontScale="92500" lnSpcReduction="20000"/>
          </a:bodyPr>
          <a:lstStyle/>
          <a:p>
            <a:r>
              <a:rPr lang="en-US" sz="3200" dirty="0"/>
              <a:t>Guidelines to </a:t>
            </a:r>
            <a:r>
              <a:rPr lang="en-US" sz="3200" dirty="0" smtClean="0"/>
              <a:t>handle, label </a:t>
            </a:r>
            <a:r>
              <a:rPr lang="en-US" sz="3200" dirty="0"/>
              <a:t>and store hazardous laboratory chemicals based on characteristics</a:t>
            </a:r>
          </a:p>
          <a:p>
            <a:r>
              <a:rPr lang="en-US" sz="3200" dirty="0"/>
              <a:t>Identify and understand the chemical and physical hazards (MSDS; literature). </a:t>
            </a:r>
          </a:p>
          <a:p>
            <a:r>
              <a:rPr lang="en-US" sz="3200" dirty="0"/>
              <a:t>Safety protocols to reduce exposure, injury from violent reactions. </a:t>
            </a:r>
          </a:p>
          <a:p>
            <a:r>
              <a:rPr lang="en-US" sz="3200" dirty="0"/>
              <a:t>Required Personnel Protective Equipment</a:t>
            </a:r>
          </a:p>
          <a:p>
            <a:r>
              <a:rPr lang="en-US" sz="3200" dirty="0"/>
              <a:t>Location and use of emergency equipment </a:t>
            </a:r>
          </a:p>
          <a:p>
            <a:r>
              <a:rPr lang="en-US" sz="3200" dirty="0"/>
              <a:t>Emergency procedures: fire and chemical spill, explosion </a:t>
            </a:r>
          </a:p>
          <a:p>
            <a:r>
              <a:rPr lang="en-US" dirty="0" smtClean="0"/>
              <a:t>Consistent appropriate labeling</a:t>
            </a:r>
            <a:r>
              <a:rPr lang="en-US" sz="3200" dirty="0" smtClean="0"/>
              <a:t> </a:t>
            </a:r>
            <a:endParaRPr lang="en-US" sz="3200" dirty="0"/>
          </a:p>
          <a:p>
            <a:r>
              <a:rPr lang="en-US" sz="3200" dirty="0"/>
              <a:t>Safely dispose of chemical waste (environmental as well as compatibility) </a:t>
            </a:r>
            <a:endParaRPr lang="en-US" sz="2900" dirty="0"/>
          </a:p>
        </p:txBody>
      </p:sp>
    </p:spTree>
    <p:extLst>
      <p:ext uri="{BB962C8B-B14F-4D97-AF65-F5344CB8AC3E}">
        <p14:creationId xmlns:p14="http://schemas.microsoft.com/office/powerpoint/2010/main" val="798755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ESD Control Programs</a:t>
            </a:r>
            <a:endParaRPr lang="en-US" dirty="0"/>
          </a:p>
        </p:txBody>
      </p:sp>
      <p:sp>
        <p:nvSpPr>
          <p:cNvPr id="3" name="Content Placeholder 2"/>
          <p:cNvSpPr>
            <a:spLocks noGrp="1"/>
          </p:cNvSpPr>
          <p:nvPr>
            <p:ph idx="1"/>
          </p:nvPr>
        </p:nvSpPr>
        <p:spPr/>
        <p:txBody>
          <a:bodyPr/>
          <a:lstStyle/>
          <a:p>
            <a:r>
              <a:rPr lang="en-US" dirty="0"/>
              <a:t>The best prevention program is a combined effort aimed at the prevention and the controlled elimination of static charges, through the practice of proper behavior/procedures, workstation design and layout, environmental controls, tooling and component handling.</a:t>
            </a:r>
          </a:p>
        </p:txBody>
      </p:sp>
    </p:spTree>
    <p:extLst>
      <p:ext uri="{BB962C8B-B14F-4D97-AF65-F5344CB8AC3E}">
        <p14:creationId xmlns:p14="http://schemas.microsoft.com/office/powerpoint/2010/main" val="1738025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Clothing Requirements</a:t>
            </a:r>
            <a:endParaRPr lang="en-US" dirty="0"/>
          </a:p>
        </p:txBody>
      </p:sp>
      <p:sp>
        <p:nvSpPr>
          <p:cNvPr id="3" name="Content Placeholder 2"/>
          <p:cNvSpPr>
            <a:spLocks noGrp="1"/>
          </p:cNvSpPr>
          <p:nvPr>
            <p:ph idx="1"/>
          </p:nvPr>
        </p:nvSpPr>
        <p:spPr/>
        <p:txBody>
          <a:bodyPr/>
          <a:lstStyle/>
          <a:p>
            <a:r>
              <a:rPr lang="en-US" dirty="0"/>
              <a:t>Non-static generating clothing shall be worn in ESD-protected areas or static dissipative smocks shall be worn as an outer </a:t>
            </a:r>
            <a:r>
              <a:rPr lang="en-US" dirty="0" smtClean="0"/>
              <a:t>garment</a:t>
            </a:r>
            <a:r>
              <a:rPr lang="en-US" dirty="0"/>
              <a:t>. Finger cots and gloves, when worn in an ESD-protected area, shall be made of static dissipate, lint-free, particle-free materials</a:t>
            </a:r>
          </a:p>
        </p:txBody>
      </p:sp>
    </p:spTree>
    <p:extLst>
      <p:ext uri="{BB962C8B-B14F-4D97-AF65-F5344CB8AC3E}">
        <p14:creationId xmlns:p14="http://schemas.microsoft.com/office/powerpoint/2010/main" val="286623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Humidification</a:t>
            </a:r>
            <a:endParaRPr lang="en-US" dirty="0"/>
          </a:p>
        </p:txBody>
      </p:sp>
      <p:sp>
        <p:nvSpPr>
          <p:cNvPr id="3" name="Content Placeholder 2"/>
          <p:cNvSpPr>
            <a:spLocks noGrp="1"/>
          </p:cNvSpPr>
          <p:nvPr>
            <p:ph idx="1"/>
          </p:nvPr>
        </p:nvSpPr>
        <p:spPr/>
        <p:txBody>
          <a:bodyPr/>
          <a:lstStyle/>
          <a:p>
            <a:r>
              <a:rPr lang="en-US" dirty="0"/>
              <a:t>The relative humidity shall be monitored and maintained in ESD-protected work areas at 30% to 70%. At levels below 30%, additional precautions shall be employed (e.g. air ionizers, humidifiers, etc.).</a:t>
            </a:r>
          </a:p>
        </p:txBody>
      </p:sp>
    </p:spTree>
    <p:extLst>
      <p:ext uri="{BB962C8B-B14F-4D97-AF65-F5344CB8AC3E}">
        <p14:creationId xmlns:p14="http://schemas.microsoft.com/office/powerpoint/2010/main" val="3946325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Markings</a:t>
            </a:r>
            <a:endParaRPr lang="en-US" dirty="0"/>
          </a:p>
        </p:txBody>
      </p:sp>
      <p:sp>
        <p:nvSpPr>
          <p:cNvPr id="3" name="Content Placeholder 2"/>
          <p:cNvSpPr>
            <a:spLocks noGrp="1"/>
          </p:cNvSpPr>
          <p:nvPr>
            <p:ph idx="1"/>
          </p:nvPr>
        </p:nvSpPr>
        <p:spPr/>
        <p:txBody>
          <a:bodyPr/>
          <a:lstStyle/>
          <a:p>
            <a:r>
              <a:rPr lang="en-US" dirty="0"/>
              <a:t>ESDS items, equipment and assemblies shall be identified so as to warn personnel before any ESD damaging procedure can be performed.</a:t>
            </a:r>
          </a:p>
        </p:txBody>
      </p:sp>
    </p:spTree>
    <p:extLst>
      <p:ext uri="{BB962C8B-B14F-4D97-AF65-F5344CB8AC3E}">
        <p14:creationId xmlns:p14="http://schemas.microsoft.com/office/powerpoint/2010/main" val="4158189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 grounding System</a:t>
            </a:r>
            <a:endParaRPr lang="en-US" dirty="0"/>
          </a:p>
        </p:txBody>
      </p:sp>
      <p:sp>
        <p:nvSpPr>
          <p:cNvPr id="3" name="Content Placeholder 2"/>
          <p:cNvSpPr>
            <a:spLocks noGrp="1"/>
          </p:cNvSpPr>
          <p:nvPr>
            <p:ph idx="1"/>
          </p:nvPr>
        </p:nvSpPr>
        <p:spPr/>
        <p:txBody>
          <a:bodyPr/>
          <a:lstStyle/>
          <a:p>
            <a:r>
              <a:rPr lang="en-US" dirty="0"/>
              <a:t>Personnel grounding devices (such as wrist straps) shall be supplied to all personnel working with or handling </a:t>
            </a:r>
            <a:r>
              <a:rPr lang="en-US" dirty="0" smtClean="0"/>
              <a:t>ESD </a:t>
            </a:r>
            <a:r>
              <a:rPr lang="en-US" dirty="0"/>
              <a:t>items to prevent the accumulation of dangerous electrostatic charge levels.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9020" y="4081969"/>
            <a:ext cx="933450"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3198" y="4205591"/>
            <a:ext cx="236220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0706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Materials</a:t>
            </a:r>
            <a:endParaRPr lang="en-US" dirty="0"/>
          </a:p>
        </p:txBody>
      </p:sp>
      <p:sp>
        <p:nvSpPr>
          <p:cNvPr id="3" name="Content Placeholder 2"/>
          <p:cNvSpPr>
            <a:spLocks noGrp="1"/>
          </p:cNvSpPr>
          <p:nvPr>
            <p:ph idx="1"/>
          </p:nvPr>
        </p:nvSpPr>
        <p:spPr/>
        <p:txBody>
          <a:bodyPr/>
          <a:lstStyle/>
          <a:p>
            <a:r>
              <a:rPr lang="en-US" dirty="0"/>
              <a:t>The area shall maintained in a clean and orderly condition. Smoking, eating and drinking in ESD-protected areas shall not be permitted. Unapproved tools, static generating materials, and/or materials unessential to the fabrication area are also prohibited at the workstation.</a:t>
            </a:r>
          </a:p>
        </p:txBody>
      </p:sp>
    </p:spTree>
    <p:extLst>
      <p:ext uri="{BB962C8B-B14F-4D97-AF65-F5344CB8AC3E}">
        <p14:creationId xmlns:p14="http://schemas.microsoft.com/office/powerpoint/2010/main" val="20787239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Workstation Grounding</a:t>
            </a:r>
            <a:endParaRPr lang="en-US" dirty="0"/>
          </a:p>
        </p:txBody>
      </p:sp>
      <p:sp>
        <p:nvSpPr>
          <p:cNvPr id="3" name="Content Placeholder 2"/>
          <p:cNvSpPr>
            <a:spLocks noGrp="1"/>
          </p:cNvSpPr>
          <p:nvPr>
            <p:ph idx="1"/>
          </p:nvPr>
        </p:nvSpPr>
        <p:spPr/>
        <p:txBody>
          <a:bodyPr/>
          <a:lstStyle/>
          <a:p>
            <a:r>
              <a:rPr lang="en-US" dirty="0"/>
              <a:t>All work surfaces/workstations in an ESD-protected area shall be static dissipative and electrically connected to the common point ground system.</a:t>
            </a:r>
          </a:p>
        </p:txBody>
      </p:sp>
    </p:spTree>
    <p:extLst>
      <p:ext uri="{BB962C8B-B14F-4D97-AF65-F5344CB8AC3E}">
        <p14:creationId xmlns:p14="http://schemas.microsoft.com/office/powerpoint/2010/main" val="36466718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Workstation Identification</a:t>
            </a:r>
            <a:endParaRPr lang="en-US" dirty="0"/>
          </a:p>
        </p:txBody>
      </p:sp>
      <p:sp>
        <p:nvSpPr>
          <p:cNvPr id="3" name="Content Placeholder 2"/>
          <p:cNvSpPr>
            <a:spLocks noGrp="1"/>
          </p:cNvSpPr>
          <p:nvPr>
            <p:ph idx="1"/>
          </p:nvPr>
        </p:nvSpPr>
        <p:spPr/>
        <p:txBody>
          <a:bodyPr/>
          <a:lstStyle/>
          <a:p>
            <a:r>
              <a:rPr lang="en-US" dirty="0"/>
              <a:t>The ESD-protected area shall be clearly identified by prominently placed signs and marking systems (barrier tape, partition, rope guard, etc.). Access to such areas shall be limited to trained and equipped personnel.</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4336" y="4409264"/>
            <a:ext cx="1533525"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8379" y="4409264"/>
            <a:ext cx="2381250"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5525" y="4328301"/>
            <a:ext cx="258127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25516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ESD</a:t>
            </a:r>
            <a:endParaRPr lang="en-US" dirty="0"/>
          </a:p>
        </p:txBody>
      </p:sp>
      <p:sp>
        <p:nvSpPr>
          <p:cNvPr id="3" name="Content Placeholder 2"/>
          <p:cNvSpPr>
            <a:spLocks noGrp="1"/>
          </p:cNvSpPr>
          <p:nvPr>
            <p:ph idx="1"/>
          </p:nvPr>
        </p:nvSpPr>
        <p:spPr/>
        <p:txBody>
          <a:bodyPr numCol="2">
            <a:normAutofit fontScale="92500" lnSpcReduction="10000"/>
          </a:bodyPr>
          <a:lstStyle/>
          <a:p>
            <a:pPr>
              <a:buFont typeface="Wingdings" panose="05000000000000000000" pitchFamily="2" charset="2"/>
              <a:buChar char="§"/>
            </a:pPr>
            <a:r>
              <a:rPr lang="en-US" sz="2200" dirty="0" smtClean="0"/>
              <a:t>Work surfaces</a:t>
            </a:r>
          </a:p>
          <a:p>
            <a:pPr>
              <a:buFont typeface="Wingdings" panose="05000000000000000000" pitchFamily="2" charset="2"/>
              <a:buChar char="§"/>
            </a:pPr>
            <a:endParaRPr lang="en-US" sz="2200" dirty="0" smtClean="0"/>
          </a:p>
          <a:p>
            <a:pPr>
              <a:buFont typeface="Wingdings" panose="05000000000000000000" pitchFamily="2" charset="2"/>
              <a:buChar char="§"/>
            </a:pPr>
            <a:r>
              <a:rPr lang="en-US" sz="2200" dirty="0" smtClean="0"/>
              <a:t>Floors</a:t>
            </a:r>
          </a:p>
          <a:p>
            <a:pPr>
              <a:buFont typeface="Wingdings" panose="05000000000000000000" pitchFamily="2" charset="2"/>
              <a:buChar char="§"/>
            </a:pPr>
            <a:endParaRPr lang="en-US" sz="2200" dirty="0"/>
          </a:p>
          <a:p>
            <a:pPr>
              <a:buFont typeface="Wingdings" panose="05000000000000000000" pitchFamily="2" charset="2"/>
              <a:buChar char="§"/>
            </a:pPr>
            <a:endParaRPr lang="en-US" sz="2200" dirty="0" smtClean="0"/>
          </a:p>
          <a:p>
            <a:pPr>
              <a:buFont typeface="Wingdings" panose="05000000000000000000" pitchFamily="2" charset="2"/>
              <a:buChar char="§"/>
            </a:pPr>
            <a:r>
              <a:rPr lang="en-US" sz="2200" dirty="0" smtClean="0"/>
              <a:t>Clothes</a:t>
            </a:r>
          </a:p>
          <a:p>
            <a:pPr>
              <a:buFont typeface="Wingdings" panose="05000000000000000000" pitchFamily="2" charset="2"/>
              <a:buChar char="§"/>
            </a:pPr>
            <a:endParaRPr lang="en-US" sz="2200" dirty="0" smtClean="0"/>
          </a:p>
          <a:p>
            <a:pPr>
              <a:buFont typeface="Wingdings" panose="05000000000000000000" pitchFamily="2" charset="2"/>
              <a:buChar char="§"/>
            </a:pPr>
            <a:r>
              <a:rPr lang="en-US" sz="2200" dirty="0" smtClean="0"/>
              <a:t>Chairs</a:t>
            </a:r>
            <a:endParaRPr lang="en-US" sz="2200" dirty="0"/>
          </a:p>
          <a:p>
            <a:pPr>
              <a:buFont typeface="Wingdings" panose="05000000000000000000" pitchFamily="2" charset="2"/>
              <a:buChar char="§"/>
            </a:pPr>
            <a:endParaRPr lang="en-US" sz="2200" dirty="0" smtClean="0"/>
          </a:p>
          <a:p>
            <a:pPr>
              <a:buFont typeface="Wingdings" panose="05000000000000000000" pitchFamily="2" charset="2"/>
              <a:buChar char="§"/>
            </a:pPr>
            <a:r>
              <a:rPr lang="en-US" sz="2200" dirty="0" smtClean="0"/>
              <a:t>Packaging</a:t>
            </a:r>
            <a:endParaRPr lang="en-US" sz="2200" dirty="0"/>
          </a:p>
          <a:p>
            <a:pPr>
              <a:buFont typeface="Wingdings" panose="05000000000000000000" pitchFamily="2" charset="2"/>
              <a:buChar char="§"/>
            </a:pPr>
            <a:endParaRPr lang="en-US" sz="2200" dirty="0" smtClean="0"/>
          </a:p>
          <a:p>
            <a:pPr>
              <a:buFont typeface="Wingdings" panose="05000000000000000000" pitchFamily="2" charset="2"/>
              <a:buChar char="§"/>
            </a:pPr>
            <a:endParaRPr lang="en-US" sz="2200" dirty="0" smtClean="0"/>
          </a:p>
          <a:p>
            <a:pPr>
              <a:buFont typeface="Wingdings" panose="05000000000000000000" pitchFamily="2" charset="2"/>
              <a:buChar char="§"/>
            </a:pPr>
            <a:r>
              <a:rPr lang="en-US" sz="2200" dirty="0" smtClean="0"/>
              <a:t>Assembly area</a:t>
            </a:r>
          </a:p>
          <a:p>
            <a:endParaRPr lang="en-US" sz="2000" dirty="0" smtClean="0"/>
          </a:p>
          <a:p>
            <a:endParaRPr lang="en-US" sz="2000" dirty="0"/>
          </a:p>
          <a:p>
            <a:endParaRPr lang="en-US" sz="2000" dirty="0" smtClean="0"/>
          </a:p>
          <a:p>
            <a:pPr marL="118872" indent="0">
              <a:buNone/>
            </a:pPr>
            <a:r>
              <a:rPr lang="en-US" sz="2000" dirty="0" smtClean="0"/>
              <a:t>Waxed</a:t>
            </a:r>
            <a:r>
              <a:rPr lang="en-US" sz="2000" dirty="0"/>
              <a:t>, painted or plastic surfaces.</a:t>
            </a:r>
          </a:p>
          <a:p>
            <a:pPr marL="118872" indent="0">
              <a:buNone/>
            </a:pPr>
            <a:endParaRPr lang="en-US" sz="2000" dirty="0" smtClean="0"/>
          </a:p>
          <a:p>
            <a:pPr marL="118872" indent="0">
              <a:buNone/>
            </a:pPr>
            <a:r>
              <a:rPr lang="en-US" sz="2000" dirty="0" smtClean="0"/>
              <a:t>Waxed</a:t>
            </a:r>
            <a:r>
              <a:rPr lang="en-US" sz="2000" dirty="0"/>
              <a:t>, common vinyl tiles, sealed concrete </a:t>
            </a:r>
          </a:p>
          <a:p>
            <a:pPr marL="118872" indent="0">
              <a:buNone/>
            </a:pPr>
            <a:endParaRPr lang="en-US" sz="2000" dirty="0" smtClean="0"/>
          </a:p>
          <a:p>
            <a:pPr marL="118872" indent="0">
              <a:buNone/>
            </a:pPr>
            <a:r>
              <a:rPr lang="en-US" sz="2000" dirty="0" smtClean="0"/>
              <a:t>Common </a:t>
            </a:r>
            <a:r>
              <a:rPr lang="en-US" sz="2000" dirty="0"/>
              <a:t>smocks, non-conductive shoes, synthetic materials (e.g. nylon)</a:t>
            </a:r>
          </a:p>
          <a:p>
            <a:pPr marL="118872" indent="0">
              <a:buNone/>
            </a:pPr>
            <a:endParaRPr lang="en-US" sz="2000" dirty="0" smtClean="0"/>
          </a:p>
          <a:p>
            <a:pPr marL="118872" indent="0">
              <a:buNone/>
            </a:pPr>
            <a:r>
              <a:rPr lang="en-US" sz="2000" dirty="0" smtClean="0"/>
              <a:t>Vinyl</a:t>
            </a:r>
            <a:r>
              <a:rPr lang="en-US" sz="2000" dirty="0"/>
              <a:t>, fiber-glass, finished wood</a:t>
            </a:r>
          </a:p>
          <a:p>
            <a:pPr marL="118872" indent="0">
              <a:buNone/>
            </a:pPr>
            <a:endParaRPr lang="en-US" sz="2000" dirty="0" smtClean="0"/>
          </a:p>
          <a:p>
            <a:pPr marL="118872" indent="0">
              <a:buNone/>
            </a:pPr>
            <a:r>
              <a:rPr lang="en-US" sz="2000" dirty="0" smtClean="0"/>
              <a:t>Common </a:t>
            </a:r>
            <a:r>
              <a:rPr lang="en-US" sz="2000" dirty="0"/>
              <a:t>plastic bags, foam, trays, tote boxes</a:t>
            </a:r>
          </a:p>
          <a:p>
            <a:pPr marL="118872" indent="0">
              <a:buNone/>
            </a:pPr>
            <a:endParaRPr lang="en-US" sz="2000" dirty="0" smtClean="0"/>
          </a:p>
          <a:p>
            <a:pPr marL="118872" indent="0">
              <a:buNone/>
            </a:pPr>
            <a:r>
              <a:rPr lang="en-US" sz="2000" dirty="0" smtClean="0"/>
              <a:t>Spray </a:t>
            </a:r>
            <a:r>
              <a:rPr lang="en-US" sz="2000" dirty="0"/>
              <a:t>cleaners, heat guns, blowers, plastic tools (e.g. solder suckers, brushes), cathode ray tubes.</a:t>
            </a:r>
          </a:p>
          <a:p>
            <a:endParaRPr lang="en-US" sz="2200" dirty="0"/>
          </a:p>
        </p:txBody>
      </p:sp>
      <p:cxnSp>
        <p:nvCxnSpPr>
          <p:cNvPr id="9" name="Straight Arrow Connector 8"/>
          <p:cNvCxnSpPr/>
          <p:nvPr/>
        </p:nvCxnSpPr>
        <p:spPr>
          <a:xfrm>
            <a:off x="2665378" y="2013626"/>
            <a:ext cx="192607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712067" y="2538920"/>
            <a:ext cx="288911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857983" y="3385226"/>
            <a:ext cx="27237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692612" y="3900789"/>
            <a:ext cx="2889115" cy="1653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140085" y="4518497"/>
            <a:ext cx="2441642" cy="729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548646" y="5321030"/>
            <a:ext cx="1935804" cy="2821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96268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are typical examples of static charge inducing situations?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83780"/>
              </p:ext>
            </p:extLst>
          </p:nvPr>
        </p:nvGraphicFramePr>
        <p:xfrm>
          <a:off x="940374" y="3023866"/>
          <a:ext cx="6501286" cy="2762657"/>
        </p:xfrm>
        <a:graphic>
          <a:graphicData uri="http://schemas.openxmlformats.org/drawingml/2006/table">
            <a:tbl>
              <a:tblPr firstRow="1" firstCol="1" lastRow="1" lastCol="1" bandRow="1" bandCol="1">
                <a:tableStyleId>{5C22544A-7EE6-4342-B048-85BDC9FD1C3A}</a:tableStyleId>
              </a:tblPr>
              <a:tblGrid>
                <a:gridCol w="3761492"/>
                <a:gridCol w="1043048"/>
                <a:gridCol w="1696746"/>
              </a:tblGrid>
              <a:tr h="712690">
                <a:tc>
                  <a:txBody>
                    <a:bodyPr/>
                    <a:lstStyle/>
                    <a:p>
                      <a:pPr marL="163195" marR="0">
                        <a:lnSpc>
                          <a:spcPct val="115000"/>
                        </a:lnSpc>
                        <a:spcBef>
                          <a:spcPts val="345"/>
                        </a:spcBef>
                        <a:spcAft>
                          <a:spcPts val="0"/>
                        </a:spcAft>
                      </a:pPr>
                      <a:r>
                        <a:rPr lang="en-US" sz="1200" dirty="0">
                          <a:effectLst/>
                        </a:rPr>
                        <a:t>W</a:t>
                      </a:r>
                      <a:r>
                        <a:rPr lang="en-US" sz="1200" spc="5" dirty="0">
                          <a:effectLst/>
                        </a:rPr>
                        <a:t>a</a:t>
                      </a:r>
                      <a:r>
                        <a:rPr lang="en-US" sz="1200" dirty="0">
                          <a:effectLst/>
                        </a:rPr>
                        <a:t>lki</a:t>
                      </a:r>
                      <a:r>
                        <a:rPr lang="en-US" sz="1200" spc="-20" dirty="0">
                          <a:effectLst/>
                        </a:rPr>
                        <a:t>n</a:t>
                      </a:r>
                      <a:r>
                        <a:rPr lang="en-US" sz="1200" dirty="0">
                          <a:effectLst/>
                        </a:rPr>
                        <a:t>g</a:t>
                      </a:r>
                      <a:r>
                        <a:rPr lang="en-US" sz="1200" spc="5" dirty="0">
                          <a:effectLst/>
                        </a:rPr>
                        <a:t> ac</a:t>
                      </a:r>
                      <a:r>
                        <a:rPr lang="en-US" sz="1200" spc="-15" dirty="0">
                          <a:effectLst/>
                        </a:rPr>
                        <a:t>r</a:t>
                      </a:r>
                      <a:r>
                        <a:rPr lang="en-US" sz="1200" spc="5" dirty="0">
                          <a:effectLst/>
                        </a:rPr>
                        <a:t>os</a:t>
                      </a:r>
                      <a:r>
                        <a:rPr lang="en-US" sz="1200" dirty="0">
                          <a:effectLst/>
                        </a:rPr>
                        <a:t>s</a:t>
                      </a:r>
                      <a:r>
                        <a:rPr lang="en-US" sz="1200" spc="5" dirty="0">
                          <a:effectLst/>
                        </a:rPr>
                        <a:t> </a:t>
                      </a:r>
                      <a:r>
                        <a:rPr lang="en-US" sz="1200" dirty="0">
                          <a:effectLst/>
                        </a:rPr>
                        <a:t>a</a:t>
                      </a:r>
                      <a:r>
                        <a:rPr lang="en-US" sz="1200" spc="5" dirty="0">
                          <a:effectLst/>
                        </a:rPr>
                        <a:t> c</a:t>
                      </a:r>
                      <a:r>
                        <a:rPr lang="en-US" sz="1200" spc="-20" dirty="0">
                          <a:effectLst/>
                        </a:rPr>
                        <a:t>a</a:t>
                      </a:r>
                      <a:r>
                        <a:rPr lang="en-US" sz="1200" spc="5" dirty="0">
                          <a:effectLst/>
                        </a:rPr>
                        <a:t>rp</a:t>
                      </a:r>
                      <a:r>
                        <a:rPr lang="en-US" sz="1200" spc="-20" dirty="0">
                          <a:effectLst/>
                        </a:rPr>
                        <a:t>e</a:t>
                      </a:r>
                      <a:r>
                        <a:rPr lang="en-US" sz="1200" dirty="0">
                          <a:effectLst/>
                        </a:rPr>
                        <a:t>t</a:t>
                      </a:r>
                      <a:endParaRPr lang="en-US" sz="1100" dirty="0">
                        <a:effectLst/>
                        <a:latin typeface="Calibri"/>
                        <a:ea typeface="Calibri"/>
                        <a:cs typeface="Times New Roman"/>
                      </a:endParaRPr>
                    </a:p>
                  </a:txBody>
                  <a:tcPr marL="0" marR="0" marT="0" marB="0"/>
                </a:tc>
                <a:tc>
                  <a:txBody>
                    <a:bodyPr/>
                    <a:lstStyle/>
                    <a:p>
                      <a:pPr marL="164465" marR="0">
                        <a:lnSpc>
                          <a:spcPct val="115000"/>
                        </a:lnSpc>
                        <a:spcBef>
                          <a:spcPts val="345"/>
                        </a:spcBef>
                        <a:spcAft>
                          <a:spcPts val="0"/>
                        </a:spcAft>
                      </a:pPr>
                      <a:r>
                        <a:rPr lang="en-US" sz="1200" spc="5">
                          <a:effectLst/>
                        </a:rPr>
                        <a:t>3</a:t>
                      </a:r>
                      <a:r>
                        <a:rPr lang="en-US" sz="1200" spc="-20">
                          <a:effectLst/>
                        </a:rPr>
                        <a:t>5</a:t>
                      </a:r>
                      <a:r>
                        <a:rPr lang="en-US" sz="1200" spc="5">
                          <a:effectLst/>
                        </a:rPr>
                        <a:t>,0</a:t>
                      </a:r>
                      <a:r>
                        <a:rPr lang="en-US" sz="1200" spc="-20">
                          <a:effectLst/>
                        </a:rPr>
                        <a:t>0</a:t>
                      </a:r>
                      <a:r>
                        <a:rPr lang="en-US" sz="1200">
                          <a:effectLst/>
                        </a:rPr>
                        <a:t>0</a:t>
                      </a:r>
                      <a:r>
                        <a:rPr lang="en-US" sz="1200" spc="5">
                          <a:effectLst/>
                        </a:rPr>
                        <a:t> </a:t>
                      </a:r>
                      <a:r>
                        <a:rPr lang="en-US" sz="1200">
                          <a:effectLst/>
                        </a:rPr>
                        <a:t>V</a:t>
                      </a:r>
                      <a:endParaRPr lang="en-US" sz="1100">
                        <a:effectLst/>
                        <a:latin typeface="Calibri"/>
                        <a:ea typeface="Calibri"/>
                        <a:cs typeface="Times New Roman"/>
                      </a:endParaRPr>
                    </a:p>
                  </a:txBody>
                  <a:tcPr marL="0" marR="0" marT="0" marB="0"/>
                </a:tc>
                <a:tc>
                  <a:txBody>
                    <a:bodyPr/>
                    <a:lstStyle/>
                    <a:p>
                      <a:pPr marL="194310" marR="0">
                        <a:lnSpc>
                          <a:spcPct val="115000"/>
                        </a:lnSpc>
                        <a:spcBef>
                          <a:spcPts val="345"/>
                        </a:spcBef>
                        <a:spcAft>
                          <a:spcPts val="0"/>
                        </a:spcAft>
                      </a:pPr>
                      <a:r>
                        <a:rPr lang="en-US" sz="1200" spc="5">
                          <a:effectLst/>
                        </a:rPr>
                        <a:t>1,</a:t>
                      </a:r>
                      <a:r>
                        <a:rPr lang="en-US" sz="1200" spc="-20">
                          <a:effectLst/>
                        </a:rPr>
                        <a:t>5</a:t>
                      </a:r>
                      <a:r>
                        <a:rPr lang="en-US" sz="1200" spc="5">
                          <a:effectLst/>
                        </a:rPr>
                        <a:t>0</a:t>
                      </a:r>
                      <a:r>
                        <a:rPr lang="en-US" sz="1200">
                          <a:effectLst/>
                        </a:rPr>
                        <a:t>0</a:t>
                      </a:r>
                      <a:r>
                        <a:rPr lang="en-US" sz="1200" spc="5">
                          <a:effectLst/>
                        </a:rPr>
                        <a:t> </a:t>
                      </a:r>
                      <a:r>
                        <a:rPr lang="en-US" sz="1200">
                          <a:effectLst/>
                        </a:rPr>
                        <a:t>V</a:t>
                      </a:r>
                      <a:endParaRPr lang="en-US" sz="1100">
                        <a:effectLst/>
                        <a:latin typeface="Calibri"/>
                        <a:ea typeface="Calibri"/>
                        <a:cs typeface="Times New Roman"/>
                      </a:endParaRPr>
                    </a:p>
                  </a:txBody>
                  <a:tcPr marL="0" marR="0" marT="0" marB="0"/>
                </a:tc>
              </a:tr>
              <a:tr h="563888">
                <a:tc>
                  <a:txBody>
                    <a:bodyPr/>
                    <a:lstStyle/>
                    <a:p>
                      <a:pPr marL="163195" marR="0">
                        <a:lnSpc>
                          <a:spcPts val="1345"/>
                        </a:lnSpc>
                        <a:spcBef>
                          <a:spcPts val="0"/>
                        </a:spcBef>
                        <a:spcAft>
                          <a:spcPts val="0"/>
                        </a:spcAft>
                      </a:pPr>
                      <a:r>
                        <a:rPr lang="en-US" sz="1200">
                          <a:effectLst/>
                        </a:rPr>
                        <a:t>W</a:t>
                      </a:r>
                      <a:r>
                        <a:rPr lang="en-US" sz="1200" spc="5">
                          <a:effectLst/>
                        </a:rPr>
                        <a:t>a</a:t>
                      </a:r>
                      <a:r>
                        <a:rPr lang="en-US" sz="1200">
                          <a:effectLst/>
                        </a:rPr>
                        <a:t>lki</a:t>
                      </a:r>
                      <a:r>
                        <a:rPr lang="en-US" sz="1200" spc="-20">
                          <a:effectLst/>
                        </a:rPr>
                        <a:t>n</a:t>
                      </a:r>
                      <a:r>
                        <a:rPr lang="en-US" sz="1200">
                          <a:effectLst/>
                        </a:rPr>
                        <a:t>g</a:t>
                      </a:r>
                      <a:r>
                        <a:rPr lang="en-US" sz="1200" spc="5">
                          <a:effectLst/>
                        </a:rPr>
                        <a:t> o</a:t>
                      </a:r>
                      <a:r>
                        <a:rPr lang="en-US" sz="1200">
                          <a:effectLst/>
                        </a:rPr>
                        <a:t>n</a:t>
                      </a:r>
                      <a:r>
                        <a:rPr lang="en-US" sz="1200" spc="-15">
                          <a:effectLst/>
                        </a:rPr>
                        <a:t> </a:t>
                      </a:r>
                      <a:r>
                        <a:rPr lang="en-US" sz="1200">
                          <a:effectLst/>
                        </a:rPr>
                        <a:t>a</a:t>
                      </a:r>
                      <a:r>
                        <a:rPr lang="en-US" sz="1200" spc="5">
                          <a:effectLst/>
                        </a:rPr>
                        <a:t> v</a:t>
                      </a:r>
                      <a:r>
                        <a:rPr lang="en-US" sz="1200">
                          <a:effectLst/>
                        </a:rPr>
                        <a:t>i</a:t>
                      </a:r>
                      <a:r>
                        <a:rPr lang="en-US" sz="1200" spc="5">
                          <a:effectLst/>
                        </a:rPr>
                        <a:t>n</a:t>
                      </a:r>
                      <a:r>
                        <a:rPr lang="en-US" sz="1200">
                          <a:effectLst/>
                        </a:rPr>
                        <a:t>yl</a:t>
                      </a:r>
                      <a:r>
                        <a:rPr lang="en-US" sz="1200" spc="5">
                          <a:effectLst/>
                        </a:rPr>
                        <a:t> til</a:t>
                      </a:r>
                      <a:r>
                        <a:rPr lang="en-US" sz="1200">
                          <a:effectLst/>
                        </a:rPr>
                        <a:t>e</a:t>
                      </a:r>
                      <a:r>
                        <a:rPr lang="en-US" sz="1200" spc="-15">
                          <a:effectLst/>
                        </a:rPr>
                        <a:t> </a:t>
                      </a:r>
                      <a:r>
                        <a:rPr lang="en-US" sz="1200" spc="5">
                          <a:effectLst/>
                        </a:rPr>
                        <a:t>flo</a:t>
                      </a:r>
                      <a:r>
                        <a:rPr lang="en-US" sz="1200" spc="-20">
                          <a:effectLst/>
                        </a:rPr>
                        <a:t>o</a:t>
                      </a:r>
                      <a:r>
                        <a:rPr lang="en-US" sz="1200">
                          <a:effectLst/>
                        </a:rPr>
                        <a:t>r</a:t>
                      </a:r>
                      <a:endParaRPr lang="en-US" sz="1100">
                        <a:effectLst/>
                        <a:latin typeface="Calibri"/>
                        <a:ea typeface="Calibri"/>
                        <a:cs typeface="Times New Roman"/>
                      </a:endParaRPr>
                    </a:p>
                  </a:txBody>
                  <a:tcPr marL="0" marR="0" marT="0" marB="0"/>
                </a:tc>
                <a:tc>
                  <a:txBody>
                    <a:bodyPr/>
                    <a:lstStyle/>
                    <a:p>
                      <a:pPr marL="167640" marR="0">
                        <a:lnSpc>
                          <a:spcPts val="1345"/>
                        </a:lnSpc>
                        <a:spcBef>
                          <a:spcPts val="0"/>
                        </a:spcBef>
                        <a:spcAft>
                          <a:spcPts val="0"/>
                        </a:spcAft>
                      </a:pPr>
                      <a:r>
                        <a:rPr lang="en-US" sz="1200" spc="5">
                          <a:effectLst/>
                        </a:rPr>
                        <a:t>1</a:t>
                      </a:r>
                      <a:r>
                        <a:rPr lang="en-US" sz="1200" spc="-20">
                          <a:effectLst/>
                        </a:rPr>
                        <a:t>2</a:t>
                      </a:r>
                      <a:r>
                        <a:rPr lang="en-US" sz="1200" spc="5">
                          <a:effectLst/>
                        </a:rPr>
                        <a:t>,0</a:t>
                      </a:r>
                      <a:r>
                        <a:rPr lang="en-US" sz="1200" spc="-20">
                          <a:effectLst/>
                        </a:rPr>
                        <a:t>0</a:t>
                      </a:r>
                      <a:r>
                        <a:rPr lang="en-US" sz="1200">
                          <a:effectLst/>
                        </a:rPr>
                        <a:t>0</a:t>
                      </a:r>
                      <a:r>
                        <a:rPr lang="en-US" sz="1200" spc="10">
                          <a:effectLst/>
                        </a:rPr>
                        <a:t> </a:t>
                      </a:r>
                      <a:r>
                        <a:rPr lang="en-US" sz="1200">
                          <a:effectLst/>
                        </a:rPr>
                        <a:t>V</a:t>
                      </a:r>
                      <a:endParaRPr lang="en-US" sz="1100">
                        <a:effectLst/>
                        <a:latin typeface="Calibri"/>
                        <a:ea typeface="Calibri"/>
                        <a:cs typeface="Times New Roman"/>
                      </a:endParaRPr>
                    </a:p>
                  </a:txBody>
                  <a:tcPr marL="0" marR="0" marT="0" marB="0"/>
                </a:tc>
                <a:tc>
                  <a:txBody>
                    <a:bodyPr/>
                    <a:lstStyle/>
                    <a:p>
                      <a:pPr marL="327025" marR="0">
                        <a:lnSpc>
                          <a:spcPts val="1345"/>
                        </a:lnSpc>
                        <a:spcBef>
                          <a:spcPts val="0"/>
                        </a:spcBef>
                        <a:spcAft>
                          <a:spcPts val="0"/>
                        </a:spcAft>
                      </a:pPr>
                      <a:r>
                        <a:rPr lang="en-US" sz="1200" spc="5">
                          <a:effectLst/>
                        </a:rPr>
                        <a:t>2</a:t>
                      </a:r>
                      <a:r>
                        <a:rPr lang="en-US" sz="1200" spc="-20">
                          <a:effectLst/>
                        </a:rPr>
                        <a:t>5</a:t>
                      </a:r>
                      <a:r>
                        <a:rPr lang="en-US" sz="1200">
                          <a:effectLst/>
                        </a:rPr>
                        <a:t>0</a:t>
                      </a:r>
                      <a:r>
                        <a:rPr lang="en-US" sz="1200" spc="5">
                          <a:effectLst/>
                        </a:rPr>
                        <a:t> </a:t>
                      </a:r>
                      <a:r>
                        <a:rPr lang="en-US" sz="1200">
                          <a:effectLst/>
                        </a:rPr>
                        <a:t>V</a:t>
                      </a:r>
                      <a:endParaRPr lang="en-US" sz="1100">
                        <a:effectLst/>
                        <a:latin typeface="Calibri"/>
                        <a:ea typeface="Calibri"/>
                        <a:cs typeface="Times New Roman"/>
                      </a:endParaRPr>
                    </a:p>
                  </a:txBody>
                  <a:tcPr marL="0" marR="0" marT="0" marB="0"/>
                </a:tc>
              </a:tr>
              <a:tr h="563888">
                <a:tc>
                  <a:txBody>
                    <a:bodyPr/>
                    <a:lstStyle/>
                    <a:p>
                      <a:pPr marL="163195" marR="0">
                        <a:lnSpc>
                          <a:spcPts val="1345"/>
                        </a:lnSpc>
                        <a:spcBef>
                          <a:spcPts val="0"/>
                        </a:spcBef>
                        <a:spcAft>
                          <a:spcPts val="0"/>
                        </a:spcAft>
                      </a:pPr>
                      <a:r>
                        <a:rPr lang="en-US" sz="1200" spc="-5" dirty="0">
                          <a:effectLst/>
                        </a:rPr>
                        <a:t>Vi</a:t>
                      </a:r>
                      <a:r>
                        <a:rPr lang="en-US" sz="1200" spc="5" dirty="0">
                          <a:effectLst/>
                        </a:rPr>
                        <a:t>n</a:t>
                      </a:r>
                      <a:r>
                        <a:rPr lang="en-US" sz="1200" dirty="0">
                          <a:effectLst/>
                        </a:rPr>
                        <a:t>yl </a:t>
                      </a:r>
                      <a:r>
                        <a:rPr lang="en-US" sz="1200" spc="-20" dirty="0">
                          <a:effectLst/>
                        </a:rPr>
                        <a:t>e</a:t>
                      </a:r>
                      <a:r>
                        <a:rPr lang="en-US" sz="1200" spc="5" dirty="0">
                          <a:effectLst/>
                        </a:rPr>
                        <a:t>nve</a:t>
                      </a:r>
                      <a:r>
                        <a:rPr lang="en-US" sz="1200" dirty="0">
                          <a:effectLst/>
                        </a:rPr>
                        <a:t>l</a:t>
                      </a:r>
                      <a:r>
                        <a:rPr lang="en-US" sz="1200" spc="-20" dirty="0">
                          <a:effectLst/>
                        </a:rPr>
                        <a:t>o</a:t>
                      </a:r>
                      <a:r>
                        <a:rPr lang="en-US" sz="1200" spc="5" dirty="0">
                          <a:effectLst/>
                        </a:rPr>
                        <a:t>p</a:t>
                      </a:r>
                      <a:r>
                        <a:rPr lang="en-US" sz="1200" spc="-20" dirty="0">
                          <a:effectLst/>
                        </a:rPr>
                        <a:t>e</a:t>
                      </a:r>
                      <a:r>
                        <a:rPr lang="en-US" sz="1200" dirty="0">
                          <a:effectLst/>
                        </a:rPr>
                        <a:t>s</a:t>
                      </a:r>
                      <a:r>
                        <a:rPr lang="en-US" sz="1200" spc="5" dirty="0">
                          <a:effectLst/>
                        </a:rPr>
                        <a:t> </a:t>
                      </a:r>
                      <a:r>
                        <a:rPr lang="en-US" sz="1200" spc="25" dirty="0">
                          <a:effectLst/>
                        </a:rPr>
                        <a:t>f</a:t>
                      </a:r>
                      <a:r>
                        <a:rPr lang="en-US" sz="1200" spc="-20" dirty="0">
                          <a:effectLst/>
                        </a:rPr>
                        <a:t>o</a:t>
                      </a:r>
                      <a:r>
                        <a:rPr lang="en-US" sz="1200" dirty="0">
                          <a:effectLst/>
                        </a:rPr>
                        <a:t>r</a:t>
                      </a:r>
                      <a:r>
                        <a:rPr lang="en-US" sz="1200" spc="5" dirty="0">
                          <a:effectLst/>
                        </a:rPr>
                        <a:t> </a:t>
                      </a:r>
                      <a:r>
                        <a:rPr lang="en-US" sz="1200" dirty="0">
                          <a:effectLst/>
                        </a:rPr>
                        <a:t>w</a:t>
                      </a:r>
                      <a:r>
                        <a:rPr lang="en-US" sz="1200" spc="-20" dirty="0">
                          <a:effectLst/>
                        </a:rPr>
                        <a:t>o</a:t>
                      </a:r>
                      <a:r>
                        <a:rPr lang="en-US" sz="1200" spc="5" dirty="0">
                          <a:effectLst/>
                        </a:rPr>
                        <a:t>r</a:t>
                      </a:r>
                      <a:r>
                        <a:rPr lang="en-US" sz="1200" dirty="0">
                          <a:effectLst/>
                        </a:rPr>
                        <a:t>k</a:t>
                      </a:r>
                      <a:r>
                        <a:rPr lang="en-US" sz="1200" spc="5" dirty="0">
                          <a:effectLst/>
                        </a:rPr>
                        <a:t> </a:t>
                      </a:r>
                      <a:r>
                        <a:rPr lang="en-US" sz="1200" dirty="0">
                          <a:effectLst/>
                        </a:rPr>
                        <a:t>i</a:t>
                      </a:r>
                      <a:r>
                        <a:rPr lang="en-US" sz="1200" spc="5" dirty="0">
                          <a:effectLst/>
                        </a:rPr>
                        <a:t>nst</a:t>
                      </a:r>
                      <a:r>
                        <a:rPr lang="en-US" sz="1200" spc="-15" dirty="0">
                          <a:effectLst/>
                        </a:rPr>
                        <a:t>r</a:t>
                      </a:r>
                      <a:r>
                        <a:rPr lang="en-US" sz="1200" spc="5" dirty="0">
                          <a:effectLst/>
                        </a:rPr>
                        <a:t>uct</a:t>
                      </a:r>
                      <a:r>
                        <a:rPr lang="en-US" sz="1200" dirty="0">
                          <a:effectLst/>
                        </a:rPr>
                        <a:t>i</a:t>
                      </a:r>
                      <a:r>
                        <a:rPr lang="en-US" sz="1200" spc="5" dirty="0">
                          <a:effectLst/>
                        </a:rPr>
                        <a:t>o</a:t>
                      </a:r>
                      <a:r>
                        <a:rPr lang="en-US" sz="1200" spc="-20" dirty="0">
                          <a:effectLst/>
                        </a:rPr>
                        <a:t>n</a:t>
                      </a:r>
                      <a:r>
                        <a:rPr lang="en-US" sz="1200" dirty="0">
                          <a:effectLst/>
                        </a:rPr>
                        <a:t>s</a:t>
                      </a:r>
                      <a:endParaRPr lang="en-US" sz="1100" dirty="0">
                        <a:effectLst/>
                        <a:latin typeface="Calibri"/>
                        <a:ea typeface="Calibri"/>
                        <a:cs typeface="Times New Roman"/>
                      </a:endParaRPr>
                    </a:p>
                  </a:txBody>
                  <a:tcPr marL="0" marR="0" marT="0" marB="0"/>
                </a:tc>
                <a:tc>
                  <a:txBody>
                    <a:bodyPr/>
                    <a:lstStyle/>
                    <a:p>
                      <a:pPr marL="250190" marR="0">
                        <a:lnSpc>
                          <a:spcPts val="1345"/>
                        </a:lnSpc>
                        <a:spcBef>
                          <a:spcPts val="0"/>
                        </a:spcBef>
                        <a:spcAft>
                          <a:spcPts val="0"/>
                        </a:spcAft>
                      </a:pPr>
                      <a:r>
                        <a:rPr lang="en-US" sz="1200" spc="5">
                          <a:effectLst/>
                        </a:rPr>
                        <a:t>7,</a:t>
                      </a:r>
                      <a:r>
                        <a:rPr lang="en-US" sz="1200" spc="-20">
                          <a:effectLst/>
                        </a:rPr>
                        <a:t>0</a:t>
                      </a:r>
                      <a:r>
                        <a:rPr lang="en-US" sz="1200" spc="5">
                          <a:effectLst/>
                        </a:rPr>
                        <a:t>0</a:t>
                      </a:r>
                      <a:r>
                        <a:rPr lang="en-US" sz="1200">
                          <a:effectLst/>
                        </a:rPr>
                        <a:t>0</a:t>
                      </a:r>
                      <a:r>
                        <a:rPr lang="en-US" sz="1200" spc="5">
                          <a:effectLst/>
                        </a:rPr>
                        <a:t> </a:t>
                      </a:r>
                      <a:r>
                        <a:rPr lang="en-US" sz="1200">
                          <a:effectLst/>
                        </a:rPr>
                        <a:t>V</a:t>
                      </a:r>
                      <a:endParaRPr lang="en-US" sz="1100">
                        <a:effectLst/>
                        <a:latin typeface="Calibri"/>
                        <a:ea typeface="Calibri"/>
                        <a:cs typeface="Times New Roman"/>
                      </a:endParaRPr>
                    </a:p>
                  </a:txBody>
                  <a:tcPr marL="0" marR="0" marT="0" marB="0"/>
                </a:tc>
                <a:tc>
                  <a:txBody>
                    <a:bodyPr/>
                    <a:lstStyle/>
                    <a:p>
                      <a:pPr marL="321945" marR="0">
                        <a:lnSpc>
                          <a:spcPts val="1345"/>
                        </a:lnSpc>
                        <a:spcBef>
                          <a:spcPts val="0"/>
                        </a:spcBef>
                        <a:spcAft>
                          <a:spcPts val="0"/>
                        </a:spcAft>
                      </a:pPr>
                      <a:r>
                        <a:rPr lang="en-US" sz="1200" spc="5">
                          <a:effectLst/>
                        </a:rPr>
                        <a:t>6</a:t>
                      </a:r>
                      <a:r>
                        <a:rPr lang="en-US" sz="1200" spc="-20">
                          <a:effectLst/>
                        </a:rPr>
                        <a:t>0</a:t>
                      </a:r>
                      <a:r>
                        <a:rPr lang="en-US" sz="1200">
                          <a:effectLst/>
                        </a:rPr>
                        <a:t>0</a:t>
                      </a:r>
                      <a:r>
                        <a:rPr lang="en-US" sz="1200" spc="5">
                          <a:effectLst/>
                        </a:rPr>
                        <a:t> </a:t>
                      </a:r>
                      <a:r>
                        <a:rPr lang="en-US" sz="1200">
                          <a:effectLst/>
                        </a:rPr>
                        <a:t>V</a:t>
                      </a:r>
                      <a:endParaRPr lang="en-US" sz="1100">
                        <a:effectLst/>
                        <a:latin typeface="Calibri"/>
                        <a:ea typeface="Calibri"/>
                        <a:cs typeface="Times New Roman"/>
                      </a:endParaRPr>
                    </a:p>
                  </a:txBody>
                  <a:tcPr marL="0" marR="0" marT="0" marB="0"/>
                </a:tc>
              </a:tr>
              <a:tr h="922191">
                <a:tc>
                  <a:txBody>
                    <a:bodyPr/>
                    <a:lstStyle/>
                    <a:p>
                      <a:pPr marL="163195" marR="0">
                        <a:lnSpc>
                          <a:spcPts val="1345"/>
                        </a:lnSpc>
                        <a:spcBef>
                          <a:spcPts val="0"/>
                        </a:spcBef>
                        <a:spcAft>
                          <a:spcPts val="0"/>
                        </a:spcAft>
                      </a:pPr>
                      <a:r>
                        <a:rPr lang="en-US" sz="1200" spc="-5">
                          <a:effectLst/>
                        </a:rPr>
                        <a:t>W</a:t>
                      </a:r>
                      <a:r>
                        <a:rPr lang="en-US" sz="1200" spc="5">
                          <a:effectLst/>
                        </a:rPr>
                        <a:t>ork</a:t>
                      </a:r>
                      <a:r>
                        <a:rPr lang="en-US" sz="1200" spc="-20">
                          <a:effectLst/>
                        </a:rPr>
                        <a:t>e</a:t>
                      </a:r>
                      <a:r>
                        <a:rPr lang="en-US" sz="1200">
                          <a:effectLst/>
                        </a:rPr>
                        <a:t>r</a:t>
                      </a:r>
                      <a:r>
                        <a:rPr lang="en-US" sz="1200" spc="10">
                          <a:effectLst/>
                        </a:rPr>
                        <a:t> </a:t>
                      </a:r>
                      <a:r>
                        <a:rPr lang="en-US" sz="1200" spc="5">
                          <a:effectLst/>
                        </a:rPr>
                        <a:t>a</a:t>
                      </a:r>
                      <a:r>
                        <a:rPr lang="en-US" sz="1200">
                          <a:effectLst/>
                        </a:rPr>
                        <a:t>t</a:t>
                      </a:r>
                      <a:r>
                        <a:rPr lang="en-US" sz="1200" spc="5">
                          <a:effectLst/>
                        </a:rPr>
                        <a:t> </a:t>
                      </a:r>
                      <a:r>
                        <a:rPr lang="en-US" sz="1200" spc="-20">
                          <a:effectLst/>
                        </a:rPr>
                        <a:t>b</a:t>
                      </a:r>
                      <a:r>
                        <a:rPr lang="en-US" sz="1200" spc="5">
                          <a:effectLst/>
                        </a:rPr>
                        <a:t>ench</a:t>
                      </a:r>
                      <a:endParaRPr lang="en-US" sz="1100">
                        <a:effectLst/>
                        <a:latin typeface="Calibri"/>
                        <a:ea typeface="Calibri"/>
                        <a:cs typeface="Times New Roman"/>
                      </a:endParaRPr>
                    </a:p>
                  </a:txBody>
                  <a:tcPr marL="0" marR="0" marT="0" marB="0"/>
                </a:tc>
                <a:tc>
                  <a:txBody>
                    <a:bodyPr/>
                    <a:lstStyle/>
                    <a:p>
                      <a:pPr marL="248920" marR="0">
                        <a:lnSpc>
                          <a:spcPts val="1345"/>
                        </a:lnSpc>
                        <a:spcBef>
                          <a:spcPts val="0"/>
                        </a:spcBef>
                        <a:spcAft>
                          <a:spcPts val="0"/>
                        </a:spcAft>
                      </a:pPr>
                      <a:r>
                        <a:rPr lang="en-US" sz="1200" spc="5">
                          <a:effectLst/>
                        </a:rPr>
                        <a:t>6,</a:t>
                      </a:r>
                      <a:r>
                        <a:rPr lang="en-US" sz="1200" spc="-20">
                          <a:effectLst/>
                        </a:rPr>
                        <a:t>0</a:t>
                      </a:r>
                      <a:r>
                        <a:rPr lang="en-US" sz="1200" spc="5">
                          <a:effectLst/>
                        </a:rPr>
                        <a:t>0</a:t>
                      </a:r>
                      <a:r>
                        <a:rPr lang="en-US" sz="1200">
                          <a:effectLst/>
                        </a:rPr>
                        <a:t>0</a:t>
                      </a:r>
                      <a:r>
                        <a:rPr lang="en-US" sz="1200" spc="5">
                          <a:effectLst/>
                        </a:rPr>
                        <a:t> </a:t>
                      </a:r>
                      <a:r>
                        <a:rPr lang="en-US" sz="1200">
                          <a:effectLst/>
                        </a:rPr>
                        <a:t>V</a:t>
                      </a:r>
                      <a:endParaRPr lang="en-US" sz="1100">
                        <a:effectLst/>
                        <a:latin typeface="Calibri"/>
                        <a:ea typeface="Calibri"/>
                        <a:cs typeface="Times New Roman"/>
                      </a:endParaRPr>
                    </a:p>
                  </a:txBody>
                  <a:tcPr marL="0" marR="0" marT="0" marB="0"/>
                </a:tc>
                <a:tc>
                  <a:txBody>
                    <a:bodyPr/>
                    <a:lstStyle/>
                    <a:p>
                      <a:pPr marL="321310" marR="0">
                        <a:lnSpc>
                          <a:spcPts val="1345"/>
                        </a:lnSpc>
                        <a:spcBef>
                          <a:spcPts val="0"/>
                        </a:spcBef>
                        <a:spcAft>
                          <a:spcPts val="0"/>
                        </a:spcAft>
                      </a:pPr>
                      <a:r>
                        <a:rPr lang="en-US" sz="1200" spc="5" dirty="0">
                          <a:effectLst/>
                        </a:rPr>
                        <a:t>1</a:t>
                      </a:r>
                      <a:r>
                        <a:rPr lang="en-US" sz="1200" spc="-20" dirty="0">
                          <a:effectLst/>
                        </a:rPr>
                        <a:t>0</a:t>
                      </a:r>
                      <a:r>
                        <a:rPr lang="en-US" sz="1200" dirty="0">
                          <a:effectLst/>
                        </a:rPr>
                        <a:t>0</a:t>
                      </a:r>
                      <a:r>
                        <a:rPr lang="en-US" sz="1200" spc="5" dirty="0">
                          <a:effectLst/>
                        </a:rPr>
                        <a:t> </a:t>
                      </a:r>
                      <a:r>
                        <a:rPr lang="en-US" sz="1200" dirty="0">
                          <a:effectLst/>
                        </a:rPr>
                        <a:t>V</a:t>
                      </a:r>
                      <a:endParaRPr lang="en-US" sz="1100" dirty="0">
                        <a:effectLst/>
                        <a:latin typeface="Calibri"/>
                        <a:ea typeface="Calibri"/>
                        <a:cs typeface="Times New Roman"/>
                      </a:endParaRPr>
                    </a:p>
                  </a:txBody>
                  <a:tcPr marL="0" marR="0" marT="0" marB="0"/>
                </a:tc>
              </a:tr>
            </a:tbl>
          </a:graphicData>
        </a:graphic>
      </p:graphicFrame>
      <p:sp>
        <p:nvSpPr>
          <p:cNvPr id="5" name="Rectangle 1"/>
          <p:cNvSpPr>
            <a:spLocks noChangeArrowheads="1"/>
          </p:cNvSpPr>
          <p:nvPr/>
        </p:nvSpPr>
        <p:spPr bwMode="auto">
          <a:xfrm>
            <a:off x="813915" y="2544341"/>
            <a:ext cx="602142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365500" algn="l"/>
                <a:tab pos="4279900" algn="l"/>
              </a:tabLst>
            </a:pPr>
            <a:r>
              <a:rPr kumimoji="0" lang="en-US" sz="1200" b="0" i="0" u="sng" strike="noStrike" cap="none" normalizeH="0" baseline="0" dirty="0" smtClean="0">
                <a:ln>
                  <a:noFill/>
                </a:ln>
                <a:solidFill>
                  <a:schemeClr val="tx1"/>
                </a:solidFill>
                <a:effectLst/>
                <a:latin typeface="Calibri" pitchFamily="34" charset="0"/>
                <a:ea typeface="Arial" pitchFamily="34" charset="0"/>
                <a:cs typeface="Times New Roman" pitchFamily="18" charset="0"/>
              </a:rPr>
              <a:t>Means of static generation</a:t>
            </a:r>
            <a:r>
              <a:rPr kumimoji="0" lang="en-US" sz="1200" b="0" i="0" u="none" strike="noStrike" cap="none" normalizeH="0" baseline="0" dirty="0" smtClean="0">
                <a:ln>
                  <a:noFill/>
                </a:ln>
                <a:solidFill>
                  <a:schemeClr val="tx1"/>
                </a:solidFill>
                <a:effectLst/>
                <a:latin typeface="Calibri" pitchFamily="34" charset="0"/>
                <a:ea typeface="Arial" pitchFamily="34" charset="0"/>
                <a:cs typeface="Times New Roman" pitchFamily="18" charset="0"/>
              </a:rPr>
              <a:t> 	</a:t>
            </a:r>
            <a:r>
              <a:rPr lang="en-US" sz="1200" dirty="0">
                <a:latin typeface="Calibri" pitchFamily="34" charset="0"/>
                <a:ea typeface="Arial" pitchFamily="34" charset="0"/>
                <a:cs typeface="Times New Roman" pitchFamily="18" charset="0"/>
              </a:rPr>
              <a:t> </a:t>
            </a:r>
            <a:r>
              <a:rPr lang="en-US" sz="1200" dirty="0" smtClean="0">
                <a:latin typeface="Calibri" pitchFamily="34" charset="0"/>
                <a:ea typeface="Arial" pitchFamily="34" charset="0"/>
                <a:cs typeface="Times New Roman" pitchFamily="18" charset="0"/>
              </a:rPr>
              <a:t>                 </a:t>
            </a:r>
            <a:r>
              <a:rPr kumimoji="0" lang="en-US" sz="1200" b="0" i="0" u="sng" strike="noStrike" cap="none" normalizeH="0" baseline="0" dirty="0" smtClean="0">
                <a:ln>
                  <a:noFill/>
                </a:ln>
                <a:solidFill>
                  <a:schemeClr val="tx1"/>
                </a:solidFill>
                <a:effectLst/>
                <a:latin typeface="Calibri" pitchFamily="34" charset="0"/>
                <a:ea typeface="Arial" pitchFamily="34" charset="0"/>
                <a:cs typeface="Times New Roman" pitchFamily="18" charset="0"/>
              </a:rPr>
              <a:t>RH 10-20%</a:t>
            </a:r>
            <a:r>
              <a:rPr kumimoji="0" lang="en-US" sz="1200" b="0" i="0" u="none" strike="noStrike" cap="none" normalizeH="0" baseline="0" dirty="0" smtClean="0">
                <a:ln>
                  <a:noFill/>
                </a:ln>
                <a:solidFill>
                  <a:schemeClr val="tx1"/>
                </a:solidFill>
                <a:effectLst/>
                <a:latin typeface="Calibri" pitchFamily="34" charset="0"/>
                <a:ea typeface="Arial" pitchFamily="34" charset="0"/>
                <a:cs typeface="Times New Roman" pitchFamily="18" charset="0"/>
              </a:rPr>
              <a:t>           </a:t>
            </a:r>
            <a:r>
              <a:rPr kumimoji="0" lang="en-US" sz="1200" b="0" i="0" u="sng" strike="noStrike" cap="none" normalizeH="0" baseline="0" dirty="0" smtClean="0">
                <a:ln>
                  <a:noFill/>
                </a:ln>
                <a:solidFill>
                  <a:schemeClr val="tx1"/>
                </a:solidFill>
                <a:effectLst/>
                <a:latin typeface="Calibri" pitchFamily="34" charset="0"/>
                <a:ea typeface="Arial" pitchFamily="34" charset="0"/>
                <a:cs typeface="Times New Roman" pitchFamily="18" charset="0"/>
              </a:rPr>
              <a:t>RH 65-90%</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65500" algn="l"/>
                <a:tab pos="4279900" algn="l"/>
              </a:tabLst>
            </a:pPr>
            <a:r>
              <a:rPr kumimoji="0" lang="en-US" sz="1000" b="0" i="0" u="none" strike="noStrike" cap="none" normalizeH="0" baseline="0" dirty="0" smtClean="0">
                <a:ln>
                  <a:noFill/>
                </a:ln>
                <a:solidFill>
                  <a:schemeClr val="tx1"/>
                </a:solidFill>
                <a:effectLst/>
                <a:cs typeface="Arial" pitchFamily="34" charset="0"/>
              </a:rPr>
              <a:t>                                                                                                                                                        RH-Relative humidity</a:t>
            </a:r>
          </a:p>
        </p:txBody>
      </p:sp>
    </p:spTree>
    <p:extLst>
      <p:ext uri="{BB962C8B-B14F-4D97-AF65-F5344CB8AC3E}">
        <p14:creationId xmlns:p14="http://schemas.microsoft.com/office/powerpoint/2010/main" val="3611189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450594"/>
            <a:ext cx="7583488" cy="810723"/>
          </a:xfrm>
        </p:spPr>
        <p:txBody>
          <a:bodyPr>
            <a:normAutofit fontScale="90000"/>
          </a:bodyPr>
          <a:lstStyle/>
          <a:p>
            <a:r>
              <a:rPr lang="en-US" sz="3200" dirty="0" smtClean="0"/>
              <a:t>Chemical Hygiene Plan alone is not Enough</a:t>
            </a:r>
            <a:endParaRPr lang="en-US" sz="3200" dirty="0"/>
          </a:p>
        </p:txBody>
      </p:sp>
      <p:sp>
        <p:nvSpPr>
          <p:cNvPr id="3" name="Content Placeholder 2"/>
          <p:cNvSpPr>
            <a:spLocks noGrp="1"/>
          </p:cNvSpPr>
          <p:nvPr>
            <p:ph idx="1"/>
          </p:nvPr>
        </p:nvSpPr>
        <p:spPr>
          <a:xfrm>
            <a:off x="491595" y="1949824"/>
            <a:ext cx="8152276" cy="4413198"/>
          </a:xfrm>
        </p:spPr>
        <p:txBody>
          <a:bodyPr>
            <a:normAutofit/>
          </a:bodyPr>
          <a:lstStyle/>
          <a:p>
            <a:r>
              <a:rPr lang="en-US" sz="2800" dirty="0"/>
              <a:t>Strict explosives and personnel limits </a:t>
            </a:r>
          </a:p>
          <a:p>
            <a:r>
              <a:rPr lang="en-US" sz="2800" dirty="0"/>
              <a:t>Approved and signed Standard Operating Procedures (SOPs) for all explosives operations </a:t>
            </a:r>
          </a:p>
          <a:p>
            <a:r>
              <a:rPr lang="en-US" sz="2800" dirty="0"/>
              <a:t>Training Program for explosives laboratory personnel </a:t>
            </a:r>
          </a:p>
          <a:p>
            <a:r>
              <a:rPr lang="en-US" sz="2800" dirty="0"/>
              <a:t>Peer Review System for use of new energetic materials and explosives processes and operations </a:t>
            </a:r>
          </a:p>
          <a:p>
            <a:r>
              <a:rPr lang="en-US" sz="2800" dirty="0"/>
              <a:t>Energetic materials facilities explosives safety requirements </a:t>
            </a:r>
            <a:r>
              <a:rPr lang="en-US" dirty="0"/>
              <a:t> </a:t>
            </a:r>
          </a:p>
          <a:p>
            <a:endParaRPr lang="en-US" dirty="0"/>
          </a:p>
        </p:txBody>
      </p:sp>
    </p:spTree>
    <p:extLst>
      <p:ext uri="{BB962C8B-B14F-4D97-AF65-F5344CB8AC3E}">
        <p14:creationId xmlns:p14="http://schemas.microsoft.com/office/powerpoint/2010/main" val="7933763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An example of a static-safe work bench </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76272" y="1774825"/>
            <a:ext cx="4435813" cy="462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17246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Requirements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6165108"/>
              </p:ext>
            </p:extLst>
          </p:nvPr>
        </p:nvGraphicFramePr>
        <p:xfrm>
          <a:off x="1274323" y="1881830"/>
          <a:ext cx="6819089" cy="4590288"/>
        </p:xfrm>
        <a:graphic>
          <a:graphicData uri="http://schemas.openxmlformats.org/drawingml/2006/table">
            <a:tbl>
              <a:tblPr firstRow="1" bandRow="1">
                <a:tableStyleId>{5C22544A-7EE6-4342-B048-85BDC9FD1C3A}</a:tableStyleId>
              </a:tblPr>
              <a:tblGrid>
                <a:gridCol w="651753"/>
                <a:gridCol w="924128"/>
                <a:gridCol w="2071992"/>
                <a:gridCol w="593387"/>
                <a:gridCol w="924128"/>
                <a:gridCol w="933855"/>
                <a:gridCol w="719846"/>
              </a:tblGrid>
              <a:tr h="320040">
                <a:tc rowSpan="2">
                  <a:txBody>
                    <a:bodyPr/>
                    <a:lstStyle/>
                    <a:p>
                      <a:r>
                        <a:rPr lang="en-US" sz="1400" dirty="0" smtClean="0"/>
                        <a:t>Test</a:t>
                      </a:r>
                      <a:endParaRPr lang="en-US" sz="1400" dirty="0"/>
                    </a:p>
                  </a:txBody>
                  <a:tcPr>
                    <a:lnB w="12700" cap="flat" cmpd="sng" algn="ctr">
                      <a:solidFill>
                        <a:schemeClr val="tx1"/>
                      </a:solidFill>
                      <a:prstDash val="solid"/>
                      <a:round/>
                      <a:headEnd type="none" w="med" len="med"/>
                      <a:tailEnd type="none" w="med" len="med"/>
                    </a:lnB>
                  </a:tcPr>
                </a:tc>
                <a:tc rowSpan="2">
                  <a:txBody>
                    <a:bodyPr/>
                    <a:lstStyle/>
                    <a:p>
                      <a:r>
                        <a:rPr lang="en-US" sz="1400" dirty="0" smtClean="0"/>
                        <a:t>Item</a:t>
                      </a:r>
                      <a:endParaRPr lang="en-US" sz="1400" dirty="0"/>
                    </a:p>
                  </a:txBody>
                  <a:tcPr>
                    <a:lnB w="12700" cap="flat" cmpd="sng" algn="ctr">
                      <a:solidFill>
                        <a:schemeClr val="tx1"/>
                      </a:solidFill>
                      <a:prstDash val="solid"/>
                      <a:round/>
                      <a:headEnd type="none" w="med" len="med"/>
                      <a:tailEnd type="none" w="med" len="med"/>
                    </a:lnB>
                  </a:tcPr>
                </a:tc>
                <a:tc rowSpan="2">
                  <a:txBody>
                    <a:bodyPr/>
                    <a:lstStyle/>
                    <a:p>
                      <a:r>
                        <a:rPr lang="en-US" sz="1400" dirty="0" smtClean="0"/>
                        <a:t>Test Parameters</a:t>
                      </a:r>
                      <a:endParaRPr lang="en-US" sz="1400" dirty="0"/>
                    </a:p>
                  </a:txBody>
                  <a:tcPr>
                    <a:lnB w="12700" cap="flat" cmpd="sng" algn="ctr">
                      <a:solidFill>
                        <a:schemeClr val="tx1"/>
                      </a:solidFill>
                      <a:prstDash val="solid"/>
                      <a:round/>
                      <a:headEnd type="none" w="med" len="med"/>
                      <a:tailEnd type="none" w="med" len="med"/>
                    </a:lnB>
                  </a:tcPr>
                </a:tc>
                <a:tc gridSpan="4">
                  <a:txBody>
                    <a:bodyPr/>
                    <a:lstStyle/>
                    <a:p>
                      <a:r>
                        <a:rPr lang="en-US" sz="1400" dirty="0" smtClean="0"/>
                        <a:t>Verification Intervals</a:t>
                      </a:r>
                      <a:endParaRPr lang="en-US" sz="1400" dirty="0"/>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2004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400" dirty="0" smtClean="0"/>
                        <a:t>Daily</a:t>
                      </a:r>
                      <a:endParaRPr lang="en-US" sz="1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Weekly</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Quarterly</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Yearly</a:t>
                      </a:r>
                      <a:endParaRPr lang="en-US" sz="1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200" dirty="0" smtClean="0"/>
                        <a:t>1</a:t>
                      </a:r>
                      <a:endParaRPr lang="en-US" sz="1200" dirty="0"/>
                    </a:p>
                  </a:txBody>
                  <a:tcPr>
                    <a:lnT w="12700" cap="flat" cmpd="sng" algn="ctr">
                      <a:solidFill>
                        <a:schemeClr val="tx1"/>
                      </a:solidFill>
                      <a:prstDash val="solid"/>
                      <a:round/>
                      <a:headEnd type="none" w="med" len="med"/>
                      <a:tailEnd type="none" w="med" len="med"/>
                    </a:lnT>
                  </a:tcPr>
                </a:tc>
                <a:tc>
                  <a:txBody>
                    <a:bodyPr/>
                    <a:lstStyle/>
                    <a:p>
                      <a:r>
                        <a:rPr lang="en-US" sz="1200" dirty="0" smtClean="0"/>
                        <a:t>Work surface</a:t>
                      </a:r>
                      <a:endParaRPr lang="en-US" sz="1200" dirty="0"/>
                    </a:p>
                  </a:txBody>
                  <a:tcPr>
                    <a:lnT w="12700" cap="flat" cmpd="sng" algn="ctr">
                      <a:solidFill>
                        <a:schemeClr val="tx1"/>
                      </a:solidFill>
                      <a:prstDash val="solid"/>
                      <a:round/>
                      <a:headEnd type="none" w="med" len="med"/>
                      <a:tailEnd type="none" w="med" len="med"/>
                    </a:lnT>
                  </a:tcPr>
                </a:tc>
                <a:tc>
                  <a:txBody>
                    <a:bodyPr/>
                    <a:lstStyle/>
                    <a:p>
                      <a:pPr marL="0" marR="0">
                        <a:lnSpc>
                          <a:spcPct val="115000"/>
                        </a:lnSpc>
                        <a:spcBef>
                          <a:spcPts val="215"/>
                        </a:spcBef>
                        <a:spcAft>
                          <a:spcPts val="0"/>
                        </a:spcAft>
                      </a:pPr>
                      <a:r>
                        <a:rPr lang="en-US" sz="1200" kern="1200" dirty="0" smtClean="0">
                          <a:solidFill>
                            <a:srgbClr val="000000"/>
                          </a:solidFill>
                          <a:effectLst/>
                          <a:latin typeface="Times New Roman"/>
                          <a:ea typeface="Times New Roman"/>
                        </a:rPr>
                        <a:t>≥ 1</a:t>
                      </a:r>
                      <a:r>
                        <a:rPr lang="en-US" sz="1200" kern="1200" spc="5" dirty="0" smtClean="0">
                          <a:solidFill>
                            <a:srgbClr val="000000"/>
                          </a:solidFill>
                          <a:effectLst/>
                          <a:latin typeface="Times New Roman"/>
                          <a:ea typeface="Times New Roman"/>
                        </a:rPr>
                        <a:t> </a:t>
                      </a:r>
                      <a:r>
                        <a:rPr lang="en-US" sz="1200" kern="1200" dirty="0" smtClean="0">
                          <a:solidFill>
                            <a:srgbClr val="000000"/>
                          </a:solidFill>
                          <a:effectLst/>
                          <a:latin typeface="Times New Roman"/>
                          <a:ea typeface="Times New Roman"/>
                        </a:rPr>
                        <a:t>x </a:t>
                      </a:r>
                      <a:r>
                        <a:rPr lang="en-US" sz="1200" kern="1200" spc="5" dirty="0" smtClean="0">
                          <a:solidFill>
                            <a:srgbClr val="000000"/>
                          </a:solidFill>
                          <a:effectLst/>
                          <a:latin typeface="Times New Roman"/>
                          <a:ea typeface="Times New Roman"/>
                        </a:rPr>
                        <a:t>10</a:t>
                      </a:r>
                      <a:r>
                        <a:rPr lang="en-US" sz="1200" kern="1200" baseline="30000" dirty="0" smtClean="0">
                          <a:solidFill>
                            <a:srgbClr val="000000"/>
                          </a:solidFill>
                          <a:effectLst/>
                          <a:latin typeface="Times New Roman"/>
                          <a:ea typeface="Times New Roman"/>
                        </a:rPr>
                        <a:t>6</a:t>
                      </a:r>
                      <a:r>
                        <a:rPr lang="en-US" sz="1200" kern="1200" spc="5" dirty="0" smtClean="0">
                          <a:solidFill>
                            <a:srgbClr val="000000"/>
                          </a:solidFill>
                          <a:effectLst/>
                          <a:latin typeface="Times New Roman"/>
                          <a:ea typeface="Times New Roman"/>
                        </a:rPr>
                        <a:t> oh</a:t>
                      </a:r>
                      <a:r>
                        <a:rPr lang="en-US" sz="1200" kern="1200" spc="-15" dirty="0" smtClean="0">
                          <a:solidFill>
                            <a:srgbClr val="000000"/>
                          </a:solidFill>
                          <a:effectLst/>
                          <a:latin typeface="Times New Roman"/>
                          <a:ea typeface="Times New Roman"/>
                        </a:rPr>
                        <a:t>m</a:t>
                      </a:r>
                      <a:r>
                        <a:rPr lang="en-US" sz="1200" kern="1200" dirty="0" smtClean="0">
                          <a:solidFill>
                            <a:srgbClr val="000000"/>
                          </a:solidFill>
                          <a:effectLst/>
                          <a:latin typeface="Times New Roman"/>
                          <a:ea typeface="Times New Roman"/>
                        </a:rPr>
                        <a:t>s </a:t>
                      </a:r>
                      <a:r>
                        <a:rPr lang="en-US" sz="1200" kern="1200" spc="5" dirty="0" smtClean="0">
                          <a:solidFill>
                            <a:srgbClr val="000000"/>
                          </a:solidFill>
                          <a:effectLst/>
                          <a:latin typeface="Times New Roman"/>
                          <a:ea typeface="Times New Roman"/>
                        </a:rPr>
                        <a:t> </a:t>
                      </a:r>
                      <a:r>
                        <a:rPr lang="en-US" sz="1200" kern="1200" spc="-5" dirty="0" smtClean="0">
                          <a:solidFill>
                            <a:srgbClr val="000000"/>
                          </a:solidFill>
                          <a:effectLst/>
                          <a:latin typeface="Times New Roman"/>
                          <a:ea typeface="Times New Roman"/>
                        </a:rPr>
                        <a:t>a</a:t>
                      </a:r>
                      <a:r>
                        <a:rPr lang="en-US" sz="1200" kern="1200" spc="5" dirty="0" smtClean="0">
                          <a:solidFill>
                            <a:srgbClr val="000000"/>
                          </a:solidFill>
                          <a:effectLst/>
                          <a:latin typeface="Times New Roman"/>
                          <a:ea typeface="Times New Roman"/>
                        </a:rPr>
                        <a:t>n</a:t>
                      </a:r>
                      <a:r>
                        <a:rPr lang="en-US" sz="1200" kern="1200" dirty="0" smtClean="0">
                          <a:solidFill>
                            <a:srgbClr val="000000"/>
                          </a:solidFill>
                          <a:effectLst/>
                          <a:latin typeface="Times New Roman"/>
                          <a:ea typeface="Times New Roman"/>
                        </a:rPr>
                        <a:t>d</a:t>
                      </a:r>
                      <a:r>
                        <a:rPr lang="en-US" sz="1200" kern="1200" spc="5" dirty="0" smtClean="0">
                          <a:solidFill>
                            <a:srgbClr val="000000"/>
                          </a:solidFill>
                          <a:effectLst/>
                          <a:latin typeface="Times New Roman"/>
                          <a:ea typeface="Times New Roman"/>
                        </a:rPr>
                        <a:t> </a:t>
                      </a:r>
                      <a:r>
                        <a:rPr lang="en-US" sz="1200" kern="1200" dirty="0" smtClean="0">
                          <a:solidFill>
                            <a:srgbClr val="000000"/>
                          </a:solidFill>
                          <a:effectLst/>
                          <a:latin typeface="Times New Roman"/>
                          <a:ea typeface="Times New Roman"/>
                        </a:rPr>
                        <a:t>&lt; </a:t>
                      </a:r>
                      <a:r>
                        <a:rPr lang="en-US" sz="1200" kern="1200" spc="5" dirty="0" smtClean="0">
                          <a:solidFill>
                            <a:srgbClr val="000000"/>
                          </a:solidFill>
                          <a:effectLst/>
                          <a:latin typeface="Times New Roman"/>
                          <a:ea typeface="Times New Roman"/>
                        </a:rPr>
                        <a:t>1</a:t>
                      </a:r>
                      <a:r>
                        <a:rPr lang="en-US" sz="1200" kern="1200" dirty="0" smtClean="0">
                          <a:solidFill>
                            <a:srgbClr val="000000"/>
                          </a:solidFill>
                          <a:effectLst/>
                          <a:latin typeface="Times New Roman"/>
                          <a:ea typeface="Times New Roman"/>
                        </a:rPr>
                        <a:t>x</a:t>
                      </a:r>
                      <a:r>
                        <a:rPr lang="en-US" sz="1200" kern="1200" spc="-5" dirty="0" smtClean="0">
                          <a:solidFill>
                            <a:srgbClr val="000000"/>
                          </a:solidFill>
                          <a:effectLst/>
                          <a:latin typeface="Times New Roman"/>
                          <a:ea typeface="Times New Roman"/>
                        </a:rPr>
                        <a:t> </a:t>
                      </a:r>
                      <a:r>
                        <a:rPr lang="en-US" sz="1200" kern="1200" spc="5" dirty="0" smtClean="0">
                          <a:solidFill>
                            <a:srgbClr val="000000"/>
                          </a:solidFill>
                          <a:effectLst/>
                          <a:latin typeface="Times New Roman"/>
                          <a:ea typeface="Times New Roman"/>
                        </a:rPr>
                        <a:t>1</a:t>
                      </a:r>
                      <a:r>
                        <a:rPr lang="en-US" sz="1200" kern="1200" spc="15" dirty="0" smtClean="0">
                          <a:solidFill>
                            <a:srgbClr val="000000"/>
                          </a:solidFill>
                          <a:effectLst/>
                          <a:latin typeface="Times New Roman"/>
                          <a:ea typeface="Times New Roman"/>
                        </a:rPr>
                        <a:t>0</a:t>
                      </a:r>
                      <a:r>
                        <a:rPr lang="en-US" sz="1200" kern="1200" baseline="30000" dirty="0" smtClean="0">
                          <a:solidFill>
                            <a:srgbClr val="000000"/>
                          </a:solidFill>
                          <a:effectLst/>
                          <a:latin typeface="Times New Roman"/>
                          <a:ea typeface="Times New Roman"/>
                        </a:rPr>
                        <a:t>9</a:t>
                      </a:r>
                      <a:r>
                        <a:rPr lang="en-US" sz="1200" kern="1200" dirty="0" smtClean="0">
                          <a:solidFill>
                            <a:srgbClr val="000000"/>
                          </a:solidFill>
                          <a:effectLst/>
                          <a:latin typeface="Calibri"/>
                          <a:ea typeface="Times New Roman"/>
                        </a:rPr>
                        <a:t> </a:t>
                      </a:r>
                      <a:r>
                        <a:rPr lang="en-US" sz="1200" kern="1200" spc="5" dirty="0" smtClean="0">
                          <a:solidFill>
                            <a:srgbClr val="000000"/>
                          </a:solidFill>
                          <a:effectLst/>
                          <a:latin typeface="Times New Roman"/>
                          <a:ea typeface="Times New Roman"/>
                          <a:cs typeface="+mn-cs"/>
                        </a:rPr>
                        <a:t>oh</a:t>
                      </a:r>
                      <a:r>
                        <a:rPr lang="en-US" sz="1200" kern="1200" spc="-15" dirty="0" smtClean="0">
                          <a:solidFill>
                            <a:srgbClr val="000000"/>
                          </a:solidFill>
                          <a:effectLst/>
                          <a:latin typeface="Times New Roman"/>
                          <a:ea typeface="Times New Roman"/>
                          <a:cs typeface="+mn-cs"/>
                        </a:rPr>
                        <a:t>m</a:t>
                      </a:r>
                      <a:r>
                        <a:rPr lang="en-US" sz="1200" kern="1200" dirty="0" smtClean="0">
                          <a:solidFill>
                            <a:srgbClr val="000000"/>
                          </a:solidFill>
                          <a:effectLst/>
                          <a:latin typeface="Times New Roman"/>
                          <a:ea typeface="Times New Roman"/>
                          <a:cs typeface="+mn-cs"/>
                        </a:rPr>
                        <a:t>s </a:t>
                      </a:r>
                      <a:endParaRPr lang="en-US" sz="1800" dirty="0" smtClean="0">
                        <a:effectLst/>
                        <a:latin typeface="Times New Roman"/>
                        <a:ea typeface="Times New Roman"/>
                      </a:endParaRPr>
                    </a:p>
                  </a:txBody>
                  <a:tcPr>
                    <a:lnT w="12700" cap="flat" cmpd="sng" algn="ctr">
                      <a:solidFill>
                        <a:schemeClr val="tx1"/>
                      </a:solidFill>
                      <a:prstDash val="solid"/>
                      <a:round/>
                      <a:headEnd type="none" w="med" len="med"/>
                      <a:tailEnd type="none" w="med" len="med"/>
                    </a:lnT>
                  </a:tcPr>
                </a:tc>
                <a:tc>
                  <a:txBody>
                    <a:bodyPr/>
                    <a:lstStyle/>
                    <a:p>
                      <a:endParaRPr lang="en-US" sz="120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dirty="0" smtClean="0"/>
                        <a:t>X</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20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840">
                <a:tc>
                  <a:txBody>
                    <a:bodyPr/>
                    <a:lstStyle/>
                    <a:p>
                      <a:r>
                        <a:rPr lang="en-US" sz="1200" dirty="0" smtClean="0"/>
                        <a:t>2</a:t>
                      </a:r>
                      <a:endParaRPr lang="en-US" sz="1200" dirty="0"/>
                    </a:p>
                  </a:txBody>
                  <a:tcPr/>
                </a:tc>
                <a:tc>
                  <a:txBody>
                    <a:bodyPr/>
                    <a:lstStyle/>
                    <a:p>
                      <a:r>
                        <a:rPr lang="en-US" sz="1200" dirty="0" smtClean="0"/>
                        <a:t>Protective Floor Resistance</a:t>
                      </a:r>
                      <a:endParaRPr lang="en-US" sz="1200" dirty="0"/>
                    </a:p>
                  </a:txBody>
                  <a:tcPr/>
                </a:tc>
                <a:tc>
                  <a:txBody>
                    <a:bodyPr/>
                    <a:lstStyle/>
                    <a:p>
                      <a:pPr marL="0" marR="0">
                        <a:lnSpc>
                          <a:spcPct val="115000"/>
                        </a:lnSpc>
                        <a:spcBef>
                          <a:spcPts val="0"/>
                        </a:spcBef>
                        <a:spcAft>
                          <a:spcPts val="1000"/>
                        </a:spcAft>
                      </a:pPr>
                      <a:r>
                        <a:rPr lang="en-US" sz="1200" kern="1200" dirty="0" smtClean="0">
                          <a:solidFill>
                            <a:srgbClr val="000000"/>
                          </a:solidFill>
                          <a:effectLst/>
                          <a:latin typeface="Calibri"/>
                          <a:ea typeface="Calibri"/>
                          <a:cs typeface="+mn-cs"/>
                        </a:rPr>
                        <a:t>&lt; 1 x </a:t>
                      </a:r>
                      <a:r>
                        <a:rPr lang="en-US" sz="1200" kern="1200" spc="5" dirty="0" smtClean="0">
                          <a:solidFill>
                            <a:srgbClr val="000000"/>
                          </a:solidFill>
                          <a:effectLst/>
                          <a:latin typeface="Calibri"/>
                          <a:ea typeface="Calibri"/>
                          <a:cs typeface="+mn-cs"/>
                        </a:rPr>
                        <a:t>10</a:t>
                      </a:r>
                      <a:r>
                        <a:rPr lang="en-US" sz="1200" kern="1200" baseline="30000" dirty="0" smtClean="0">
                          <a:solidFill>
                            <a:srgbClr val="000000"/>
                          </a:solidFill>
                          <a:effectLst/>
                          <a:latin typeface="Calibri"/>
                          <a:ea typeface="Calibri"/>
                          <a:cs typeface="+mn-cs"/>
                        </a:rPr>
                        <a:t>9</a:t>
                      </a:r>
                      <a:r>
                        <a:rPr lang="en-US" sz="1200" kern="1200" dirty="0" smtClean="0">
                          <a:solidFill>
                            <a:srgbClr val="000000"/>
                          </a:solidFill>
                          <a:effectLst/>
                          <a:latin typeface="Calibri"/>
                          <a:ea typeface="Calibri"/>
                          <a:cs typeface="+mn-cs"/>
                        </a:rPr>
                        <a:t> ohms</a:t>
                      </a:r>
                      <a:r>
                        <a:rPr lang="en-US" sz="1200" dirty="0" smtClean="0">
                          <a:effectLst/>
                          <a:latin typeface="Times New Roman"/>
                          <a:ea typeface="Times New Roman"/>
                        </a:rPr>
                        <a:t>. After cleaning the floor shall be checked</a:t>
                      </a:r>
                    </a:p>
                    <a:p>
                      <a:r>
                        <a:rPr lang="en-US" sz="1200" dirty="0" smtClean="0">
                          <a:effectLst/>
                          <a:latin typeface="Times New Roman"/>
                          <a:ea typeface="Times New Roman"/>
                        </a:rPr>
                        <a:t>and the data recorded.</a:t>
                      </a:r>
                    </a:p>
                    <a:p>
                      <a:endParaRPr lang="en-US" sz="1200" dirty="0"/>
                    </a:p>
                  </a:txBody>
                  <a:tcPr/>
                </a:tc>
                <a:tc>
                  <a:txBody>
                    <a:bodyPr/>
                    <a:lstStyle/>
                    <a:p>
                      <a:endParaRPr lang="en-US" sz="1200" dirty="0"/>
                    </a:p>
                  </a:txBody>
                  <a:tcPr>
                    <a:lnR w="12700" cap="flat" cmpd="sng" algn="ctr">
                      <a:solidFill>
                        <a:schemeClr val="tx1"/>
                      </a:solidFill>
                      <a:prstDash val="solid"/>
                      <a:round/>
                      <a:headEnd type="none" w="med" len="med"/>
                      <a:tailEnd type="none" w="med" len="med"/>
                    </a:lnR>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200" dirty="0" smtClean="0"/>
                        <a:t>X</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200" dirty="0"/>
                    </a:p>
                  </a:txBody>
                  <a:tcPr>
                    <a:lnL w="12700" cap="flat" cmpd="sng" algn="ctr">
                      <a:solidFill>
                        <a:schemeClr val="tx1"/>
                      </a:solidFill>
                      <a:prstDash val="solid"/>
                      <a:round/>
                      <a:headEnd type="none" w="med" len="med"/>
                      <a:tailEnd type="none" w="med" len="med"/>
                    </a:lnL>
                  </a:tcPr>
                </a:tc>
              </a:tr>
              <a:tr h="370840">
                <a:tc>
                  <a:txBody>
                    <a:bodyPr/>
                    <a:lstStyle/>
                    <a:p>
                      <a:r>
                        <a:rPr lang="en-US" sz="1200" dirty="0" smtClean="0"/>
                        <a:t>3</a:t>
                      </a:r>
                      <a:endParaRPr lang="en-US" sz="1200" dirty="0"/>
                    </a:p>
                  </a:txBody>
                  <a:tcPr/>
                </a:tc>
                <a:tc>
                  <a:txBody>
                    <a:bodyPr/>
                    <a:lstStyle/>
                    <a:p>
                      <a:r>
                        <a:rPr lang="en-US" sz="1200" dirty="0" smtClean="0"/>
                        <a:t>Protective floor grounding</a:t>
                      </a:r>
                      <a:endParaRPr lang="en-US" sz="1200" dirty="0"/>
                    </a:p>
                  </a:txBody>
                  <a:tcPr/>
                </a:tc>
                <a:tc>
                  <a:txBody>
                    <a:bodyPr/>
                    <a:lstStyle/>
                    <a:p>
                      <a:pPr marL="0" marR="0">
                        <a:lnSpc>
                          <a:spcPct val="115000"/>
                        </a:lnSpc>
                        <a:spcBef>
                          <a:spcPts val="0"/>
                        </a:spcBef>
                        <a:spcAft>
                          <a:spcPts val="1000"/>
                        </a:spcAft>
                      </a:pPr>
                      <a:r>
                        <a:rPr lang="en-US" sz="1200" kern="1200" dirty="0" smtClean="0">
                          <a:solidFill>
                            <a:srgbClr val="000000"/>
                          </a:solidFill>
                          <a:effectLst/>
                          <a:latin typeface="Calibri"/>
                          <a:ea typeface="Calibri"/>
                          <a:cs typeface="Times New Roman"/>
                        </a:rPr>
                        <a:t>&gt; 1</a:t>
                      </a:r>
                      <a:r>
                        <a:rPr lang="en-US" sz="1200" kern="1200" spc="5" dirty="0" smtClean="0">
                          <a:solidFill>
                            <a:srgbClr val="000000"/>
                          </a:solidFill>
                          <a:effectLst/>
                          <a:latin typeface="Calibri"/>
                          <a:ea typeface="Calibri"/>
                          <a:cs typeface="Times New Roman"/>
                        </a:rPr>
                        <a:t> </a:t>
                      </a:r>
                      <a:r>
                        <a:rPr lang="en-US" sz="1200" kern="1200" dirty="0" smtClean="0">
                          <a:solidFill>
                            <a:srgbClr val="000000"/>
                          </a:solidFill>
                          <a:effectLst/>
                          <a:latin typeface="Calibri"/>
                          <a:ea typeface="Calibri"/>
                          <a:cs typeface="Times New Roman"/>
                        </a:rPr>
                        <a:t>x </a:t>
                      </a:r>
                      <a:r>
                        <a:rPr lang="en-US" sz="1200" kern="1200" spc="5" dirty="0" smtClean="0">
                          <a:solidFill>
                            <a:srgbClr val="000000"/>
                          </a:solidFill>
                          <a:effectLst/>
                          <a:latin typeface="Calibri"/>
                          <a:ea typeface="Calibri"/>
                          <a:cs typeface="Times New Roman"/>
                        </a:rPr>
                        <a:t>10</a:t>
                      </a:r>
                      <a:r>
                        <a:rPr lang="en-US" sz="1200" kern="1200" baseline="30000" dirty="0" smtClean="0">
                          <a:solidFill>
                            <a:srgbClr val="000000"/>
                          </a:solidFill>
                          <a:effectLst/>
                          <a:latin typeface="Calibri"/>
                          <a:ea typeface="Calibri"/>
                          <a:cs typeface="Times New Roman"/>
                        </a:rPr>
                        <a:t>5</a:t>
                      </a:r>
                      <a:r>
                        <a:rPr lang="en-US" sz="1200" kern="1200" spc="80" dirty="0" smtClean="0">
                          <a:solidFill>
                            <a:srgbClr val="000000"/>
                          </a:solidFill>
                          <a:effectLst/>
                          <a:latin typeface="Calibri"/>
                          <a:ea typeface="Calibri"/>
                          <a:cs typeface="Times New Roman"/>
                        </a:rPr>
                        <a:t> </a:t>
                      </a:r>
                      <a:r>
                        <a:rPr lang="en-US" sz="1200" kern="1200" spc="-5" dirty="0" smtClean="0">
                          <a:solidFill>
                            <a:srgbClr val="000000"/>
                          </a:solidFill>
                          <a:effectLst/>
                          <a:latin typeface="Calibri"/>
                          <a:ea typeface="Calibri"/>
                          <a:cs typeface="Times New Roman"/>
                        </a:rPr>
                        <a:t>a</a:t>
                      </a:r>
                      <a:r>
                        <a:rPr lang="en-US" sz="1200" kern="1200" spc="5" dirty="0" smtClean="0">
                          <a:solidFill>
                            <a:srgbClr val="000000"/>
                          </a:solidFill>
                          <a:effectLst/>
                          <a:latin typeface="Calibri"/>
                          <a:ea typeface="Calibri"/>
                          <a:cs typeface="Times New Roman"/>
                        </a:rPr>
                        <a:t>n</a:t>
                      </a:r>
                      <a:r>
                        <a:rPr lang="en-US" sz="1200" kern="1200" dirty="0" smtClean="0">
                          <a:solidFill>
                            <a:srgbClr val="000000"/>
                          </a:solidFill>
                          <a:effectLst/>
                          <a:latin typeface="Calibri"/>
                          <a:ea typeface="Calibri"/>
                          <a:cs typeface="Times New Roman"/>
                        </a:rPr>
                        <a:t>d</a:t>
                      </a:r>
                      <a:r>
                        <a:rPr lang="en-US" sz="1200" kern="1200" spc="5" dirty="0" smtClean="0">
                          <a:solidFill>
                            <a:srgbClr val="000000"/>
                          </a:solidFill>
                          <a:effectLst/>
                          <a:latin typeface="Calibri"/>
                          <a:ea typeface="Calibri"/>
                          <a:cs typeface="Times New Roman"/>
                        </a:rPr>
                        <a:t> </a:t>
                      </a:r>
                      <a:r>
                        <a:rPr lang="en-US" sz="1200" kern="1200" dirty="0" smtClean="0">
                          <a:solidFill>
                            <a:srgbClr val="000000"/>
                          </a:solidFill>
                          <a:effectLst/>
                          <a:latin typeface="Calibri"/>
                          <a:ea typeface="Calibri"/>
                          <a:cs typeface="Times New Roman"/>
                        </a:rPr>
                        <a:t>&lt; </a:t>
                      </a:r>
                      <a:r>
                        <a:rPr lang="en-US" sz="1200" kern="1200" spc="5" dirty="0" smtClean="0">
                          <a:solidFill>
                            <a:srgbClr val="000000"/>
                          </a:solidFill>
                          <a:effectLst/>
                          <a:latin typeface="Calibri"/>
                          <a:ea typeface="Calibri"/>
                          <a:cs typeface="Times New Roman"/>
                        </a:rPr>
                        <a:t>1</a:t>
                      </a:r>
                      <a:r>
                        <a:rPr lang="en-US" sz="1200" kern="1200" dirty="0" smtClean="0">
                          <a:solidFill>
                            <a:srgbClr val="000000"/>
                          </a:solidFill>
                          <a:effectLst/>
                          <a:latin typeface="Calibri"/>
                          <a:ea typeface="Calibri"/>
                          <a:cs typeface="Times New Roman"/>
                        </a:rPr>
                        <a:t>x</a:t>
                      </a:r>
                      <a:r>
                        <a:rPr lang="en-US" sz="1200" kern="1200" spc="5" dirty="0" smtClean="0">
                          <a:solidFill>
                            <a:srgbClr val="000000"/>
                          </a:solidFill>
                          <a:effectLst/>
                          <a:latin typeface="Calibri"/>
                          <a:ea typeface="Calibri"/>
                          <a:cs typeface="Times New Roman"/>
                        </a:rPr>
                        <a:t> 10</a:t>
                      </a:r>
                      <a:r>
                        <a:rPr lang="en-US" sz="1200" kern="1200" baseline="30000" dirty="0" smtClean="0">
                          <a:solidFill>
                            <a:srgbClr val="000000"/>
                          </a:solidFill>
                          <a:effectLst/>
                          <a:latin typeface="Calibri"/>
                          <a:ea typeface="Calibri"/>
                          <a:cs typeface="Times New Roman"/>
                        </a:rPr>
                        <a:t>9</a:t>
                      </a:r>
                      <a:r>
                        <a:rPr lang="en-US" sz="1200" kern="1200" spc="80" dirty="0" smtClean="0">
                          <a:solidFill>
                            <a:srgbClr val="000000"/>
                          </a:solidFill>
                          <a:effectLst/>
                          <a:latin typeface="Calibri"/>
                          <a:ea typeface="Calibri"/>
                          <a:cs typeface="Times New Roman"/>
                        </a:rPr>
                        <a:t> </a:t>
                      </a:r>
                      <a:r>
                        <a:rPr lang="en-US" sz="1200" kern="1200" spc="5" dirty="0" smtClean="0">
                          <a:solidFill>
                            <a:srgbClr val="000000"/>
                          </a:solidFill>
                          <a:effectLst/>
                          <a:latin typeface="Calibri"/>
                          <a:ea typeface="Calibri"/>
                          <a:cs typeface="Times New Roman"/>
                        </a:rPr>
                        <a:t>oh</a:t>
                      </a:r>
                      <a:r>
                        <a:rPr lang="en-US" sz="1200" kern="1200" spc="-15" dirty="0" smtClean="0">
                          <a:solidFill>
                            <a:srgbClr val="000000"/>
                          </a:solidFill>
                          <a:effectLst/>
                          <a:latin typeface="Calibri"/>
                          <a:ea typeface="Calibri"/>
                          <a:cs typeface="Times New Roman"/>
                        </a:rPr>
                        <a:t>m</a:t>
                      </a:r>
                      <a:r>
                        <a:rPr lang="en-US" sz="1100" kern="1200" spc="0" baseline="0" dirty="0" smtClean="0">
                          <a:solidFill>
                            <a:schemeClr val="dk1"/>
                          </a:solidFill>
                          <a:effectLst/>
                          <a:latin typeface="Calibri"/>
                          <a:ea typeface="Calibri"/>
                          <a:cs typeface="Times New Roman"/>
                        </a:rPr>
                        <a:t> </a:t>
                      </a:r>
                      <a:r>
                        <a:rPr lang="en-US" sz="1200" spc="-10" dirty="0" smtClean="0">
                          <a:effectLst/>
                          <a:latin typeface="Times New Roman"/>
                          <a:ea typeface="Times New Roman"/>
                        </a:rPr>
                        <a:t>f</a:t>
                      </a:r>
                      <a:r>
                        <a:rPr lang="en-US" sz="1200" dirty="0" smtClean="0">
                          <a:effectLst/>
                          <a:latin typeface="Times New Roman"/>
                          <a:ea typeface="Times New Roman"/>
                        </a:rPr>
                        <a:t>r</a:t>
                      </a:r>
                      <a:r>
                        <a:rPr lang="en-US" sz="1200" spc="5" dirty="0" smtClean="0">
                          <a:effectLst/>
                          <a:latin typeface="Times New Roman"/>
                          <a:ea typeface="Times New Roman"/>
                        </a:rPr>
                        <a:t>o</a:t>
                      </a:r>
                      <a:r>
                        <a:rPr lang="en-US" sz="1200" dirty="0" smtClean="0">
                          <a:effectLst/>
                          <a:latin typeface="Times New Roman"/>
                          <a:ea typeface="Times New Roman"/>
                        </a:rPr>
                        <a:t>m</a:t>
                      </a:r>
                      <a:r>
                        <a:rPr lang="en-US" sz="1200" spc="-15" dirty="0" smtClean="0">
                          <a:effectLst/>
                          <a:latin typeface="Times New Roman"/>
                          <a:ea typeface="Times New Roman"/>
                        </a:rPr>
                        <a:t> </a:t>
                      </a:r>
                      <a:r>
                        <a:rPr lang="en-US" sz="1200" dirty="0" smtClean="0">
                          <a:effectLst/>
                          <a:latin typeface="Times New Roman"/>
                          <a:ea typeface="Times New Roman"/>
                        </a:rPr>
                        <a:t>t</a:t>
                      </a:r>
                      <a:r>
                        <a:rPr lang="en-US" sz="1200" spc="5" dirty="0" smtClean="0">
                          <a:effectLst/>
                          <a:latin typeface="Times New Roman"/>
                          <a:ea typeface="Times New Roman"/>
                        </a:rPr>
                        <a:t>h</a:t>
                      </a:r>
                      <a:r>
                        <a:rPr lang="en-US" sz="1200" dirty="0" smtClean="0">
                          <a:effectLst/>
                          <a:latin typeface="Times New Roman"/>
                          <a:ea typeface="Times New Roman"/>
                        </a:rPr>
                        <a:t>e </a:t>
                      </a:r>
                      <a:r>
                        <a:rPr lang="en-US" sz="1200" spc="-10" dirty="0" smtClean="0">
                          <a:effectLst/>
                          <a:latin typeface="Times New Roman"/>
                          <a:ea typeface="Times New Roman"/>
                        </a:rPr>
                        <a:t>f</a:t>
                      </a:r>
                      <a:r>
                        <a:rPr lang="en-US" sz="1200" dirty="0" smtClean="0">
                          <a:effectLst/>
                          <a:latin typeface="Times New Roman"/>
                          <a:ea typeface="Times New Roman"/>
                        </a:rPr>
                        <a:t>l</a:t>
                      </a:r>
                      <a:r>
                        <a:rPr lang="en-US" sz="1200" spc="5" dirty="0" smtClean="0">
                          <a:effectLst/>
                          <a:latin typeface="Times New Roman"/>
                          <a:ea typeface="Times New Roman"/>
                        </a:rPr>
                        <a:t>oo</a:t>
                      </a:r>
                      <a:r>
                        <a:rPr lang="en-US" sz="1200" dirty="0" smtClean="0">
                          <a:effectLst/>
                          <a:latin typeface="Times New Roman"/>
                          <a:ea typeface="Times New Roman"/>
                        </a:rPr>
                        <a:t>r s</a:t>
                      </a:r>
                      <a:r>
                        <a:rPr lang="en-US" sz="1200" spc="5" dirty="0" smtClean="0">
                          <a:effectLst/>
                          <a:latin typeface="Times New Roman"/>
                          <a:ea typeface="Times New Roman"/>
                        </a:rPr>
                        <a:t>u</a:t>
                      </a:r>
                      <a:r>
                        <a:rPr lang="en-US" sz="1200" dirty="0" smtClean="0">
                          <a:effectLst/>
                          <a:latin typeface="Times New Roman"/>
                          <a:ea typeface="Times New Roman"/>
                        </a:rPr>
                        <a:t>r</a:t>
                      </a:r>
                      <a:r>
                        <a:rPr lang="en-US" sz="1200" spc="-10" dirty="0" smtClean="0">
                          <a:effectLst/>
                          <a:latin typeface="Times New Roman"/>
                          <a:ea typeface="Times New Roman"/>
                        </a:rPr>
                        <a:t>f</a:t>
                      </a:r>
                      <a:r>
                        <a:rPr lang="en-US" sz="1200" spc="-5" dirty="0" smtClean="0">
                          <a:effectLst/>
                          <a:latin typeface="Times New Roman"/>
                          <a:ea typeface="Times New Roman"/>
                        </a:rPr>
                        <a:t>ac</a:t>
                      </a:r>
                      <a:r>
                        <a:rPr lang="en-US" sz="1200" dirty="0" smtClean="0">
                          <a:effectLst/>
                          <a:latin typeface="Times New Roman"/>
                          <a:ea typeface="Times New Roman"/>
                        </a:rPr>
                        <a:t>e to</a:t>
                      </a:r>
                      <a:r>
                        <a:rPr lang="en-US" sz="1200" spc="10" dirty="0" smtClean="0">
                          <a:effectLst/>
                          <a:latin typeface="Times New Roman"/>
                          <a:ea typeface="Times New Roman"/>
                        </a:rPr>
                        <a:t> </a:t>
                      </a:r>
                      <a:r>
                        <a:rPr lang="en-US" sz="1200" dirty="0" smtClean="0">
                          <a:effectLst/>
                          <a:latin typeface="Times New Roman"/>
                          <a:ea typeface="Times New Roman"/>
                        </a:rPr>
                        <a:t>t</a:t>
                      </a:r>
                      <a:r>
                        <a:rPr lang="en-US" sz="1200" spc="5" dirty="0" smtClean="0">
                          <a:effectLst/>
                          <a:latin typeface="Times New Roman"/>
                          <a:ea typeface="Times New Roman"/>
                        </a:rPr>
                        <a:t>h</a:t>
                      </a:r>
                      <a:r>
                        <a:rPr lang="en-US" sz="1200" dirty="0" smtClean="0">
                          <a:effectLst/>
                          <a:latin typeface="Times New Roman"/>
                          <a:ea typeface="Times New Roman"/>
                        </a:rPr>
                        <a:t>e </a:t>
                      </a:r>
                      <a:r>
                        <a:rPr lang="en-US" sz="1200" spc="-5" dirty="0" smtClean="0">
                          <a:effectLst/>
                          <a:latin typeface="Times New Roman"/>
                          <a:ea typeface="Times New Roman"/>
                        </a:rPr>
                        <a:t>e</a:t>
                      </a:r>
                      <a:r>
                        <a:rPr lang="en-US" sz="1200" spc="5" dirty="0" smtClean="0">
                          <a:effectLst/>
                          <a:latin typeface="Times New Roman"/>
                          <a:ea typeface="Times New Roman"/>
                        </a:rPr>
                        <a:t>qu</a:t>
                      </a:r>
                      <a:r>
                        <a:rPr lang="en-US" sz="1200" dirty="0" smtClean="0">
                          <a:effectLst/>
                          <a:latin typeface="Times New Roman"/>
                          <a:ea typeface="Times New Roman"/>
                        </a:rPr>
                        <a:t>i</a:t>
                      </a:r>
                      <a:r>
                        <a:rPr lang="en-US" sz="1200" spc="5" dirty="0" smtClean="0">
                          <a:effectLst/>
                          <a:latin typeface="Times New Roman"/>
                          <a:ea typeface="Times New Roman"/>
                        </a:rPr>
                        <a:t>p</a:t>
                      </a:r>
                      <a:r>
                        <a:rPr lang="en-US" sz="1200" spc="-15" dirty="0" smtClean="0">
                          <a:effectLst/>
                          <a:latin typeface="Times New Roman"/>
                          <a:ea typeface="Times New Roman"/>
                        </a:rPr>
                        <a:t>m</a:t>
                      </a:r>
                      <a:r>
                        <a:rPr lang="en-US" sz="1200" spc="-5" dirty="0" smtClean="0">
                          <a:effectLst/>
                          <a:latin typeface="Times New Roman"/>
                          <a:ea typeface="Times New Roman"/>
                        </a:rPr>
                        <a:t>e</a:t>
                      </a:r>
                      <a:r>
                        <a:rPr lang="en-US" sz="1200" spc="5" dirty="0" smtClean="0">
                          <a:effectLst/>
                          <a:latin typeface="Times New Roman"/>
                          <a:ea typeface="Times New Roman"/>
                        </a:rPr>
                        <a:t>n</a:t>
                      </a:r>
                      <a:r>
                        <a:rPr lang="en-US" sz="1200" dirty="0" smtClean="0">
                          <a:effectLst/>
                          <a:latin typeface="Times New Roman"/>
                          <a:ea typeface="Times New Roman"/>
                        </a:rPr>
                        <a:t>t</a:t>
                      </a:r>
                      <a:r>
                        <a:rPr lang="en-US" sz="1200" spc="5" dirty="0" smtClean="0">
                          <a:effectLst/>
                          <a:latin typeface="Times New Roman"/>
                          <a:ea typeface="Times New Roman"/>
                        </a:rPr>
                        <a:t> </a:t>
                      </a:r>
                      <a:r>
                        <a:rPr lang="en-US" sz="1200" spc="-5" dirty="0" smtClean="0">
                          <a:effectLst/>
                          <a:latin typeface="Times New Roman"/>
                          <a:ea typeface="Times New Roman"/>
                        </a:rPr>
                        <a:t>g</a:t>
                      </a:r>
                      <a:r>
                        <a:rPr lang="en-US" sz="1200" dirty="0" smtClean="0">
                          <a:effectLst/>
                          <a:latin typeface="Times New Roman"/>
                          <a:ea typeface="Times New Roman"/>
                        </a:rPr>
                        <a:t>r</a:t>
                      </a:r>
                      <a:r>
                        <a:rPr lang="en-US" sz="1200" spc="5" dirty="0" smtClean="0">
                          <a:effectLst/>
                          <a:latin typeface="Times New Roman"/>
                          <a:ea typeface="Times New Roman"/>
                        </a:rPr>
                        <a:t>oun</a:t>
                      </a:r>
                      <a:r>
                        <a:rPr lang="en-US" sz="1200" spc="20" dirty="0" smtClean="0">
                          <a:effectLst/>
                          <a:latin typeface="Times New Roman"/>
                          <a:ea typeface="Times New Roman"/>
                        </a:rPr>
                        <a:t>d</a:t>
                      </a:r>
                      <a:r>
                        <a:rPr lang="en-US" sz="1200" dirty="0" smtClean="0">
                          <a:effectLst/>
                          <a:latin typeface="Times New Roman"/>
                          <a:ea typeface="Times New Roman"/>
                        </a:rPr>
                        <a:t>.  </a:t>
                      </a:r>
                      <a:endParaRPr lang="en-US" sz="1200" dirty="0"/>
                    </a:p>
                  </a:txBody>
                  <a:tcPr/>
                </a:tc>
                <a:tc>
                  <a:txBody>
                    <a:bodyPr/>
                    <a:lstStyle/>
                    <a:p>
                      <a:endParaRPr lang="en-US" sz="1200"/>
                    </a:p>
                  </a:txBody>
                  <a:tcPr>
                    <a:lnR w="12700" cap="flat" cmpd="sng" algn="ctr">
                      <a:solidFill>
                        <a:schemeClr val="tx1"/>
                      </a:solidFill>
                      <a:prstDash val="solid"/>
                      <a:round/>
                      <a:headEnd type="none" w="med" len="med"/>
                      <a:tailEnd type="none" w="med" len="med"/>
                    </a:lnR>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sz="1200" dirty="0" smtClean="0"/>
                        <a:t>X</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200"/>
                    </a:p>
                  </a:txBody>
                  <a:tcPr>
                    <a:lnL w="12700" cap="flat" cmpd="sng" algn="ctr">
                      <a:solidFill>
                        <a:schemeClr val="tx1"/>
                      </a:solidFill>
                      <a:prstDash val="solid"/>
                      <a:round/>
                      <a:headEnd type="none" w="med" len="med"/>
                      <a:tailEnd type="none" w="med" len="med"/>
                    </a:lnL>
                  </a:tcPr>
                </a:tc>
              </a:tr>
              <a:tr h="370840">
                <a:tc>
                  <a:txBody>
                    <a:bodyPr/>
                    <a:lstStyle/>
                    <a:p>
                      <a:r>
                        <a:rPr lang="en-US" sz="1200" dirty="0" smtClean="0"/>
                        <a:t>4</a:t>
                      </a:r>
                      <a:endParaRPr lang="en-US" sz="1200" dirty="0"/>
                    </a:p>
                  </a:txBody>
                  <a:tcPr/>
                </a:tc>
                <a:tc>
                  <a:txBody>
                    <a:bodyPr/>
                    <a:lstStyle/>
                    <a:p>
                      <a:r>
                        <a:rPr lang="en-US" sz="1200" dirty="0" smtClean="0"/>
                        <a:t>Wrist strap</a:t>
                      </a:r>
                      <a:endParaRPr lang="en-US" sz="1200" dirty="0"/>
                    </a:p>
                  </a:txBody>
                  <a:tcPr/>
                </a:tc>
                <a:tc>
                  <a:txBody>
                    <a:bodyPr/>
                    <a:lstStyle/>
                    <a:p>
                      <a:pPr marL="0" marR="0">
                        <a:lnSpc>
                          <a:spcPct val="115000"/>
                        </a:lnSpc>
                        <a:spcBef>
                          <a:spcPts val="0"/>
                        </a:spcBef>
                        <a:spcAft>
                          <a:spcPts val="1000"/>
                        </a:spcAft>
                      </a:pPr>
                      <a:r>
                        <a:rPr lang="en-US" sz="1200" kern="1200" dirty="0" smtClean="0">
                          <a:solidFill>
                            <a:srgbClr val="000000"/>
                          </a:solidFill>
                          <a:effectLst/>
                          <a:latin typeface="Calibri"/>
                          <a:ea typeface="Calibri"/>
                          <a:cs typeface="+mn-cs"/>
                        </a:rPr>
                        <a:t>1</a:t>
                      </a:r>
                      <a:r>
                        <a:rPr lang="en-US" sz="1200" kern="1200" spc="5" dirty="0" smtClean="0">
                          <a:solidFill>
                            <a:srgbClr val="000000"/>
                          </a:solidFill>
                          <a:effectLst/>
                          <a:latin typeface="Calibri"/>
                          <a:ea typeface="Calibri"/>
                          <a:cs typeface="+mn-cs"/>
                        </a:rPr>
                        <a:t> </a:t>
                      </a:r>
                      <a:r>
                        <a:rPr lang="en-US" sz="1200" kern="1200" dirty="0" smtClean="0">
                          <a:solidFill>
                            <a:srgbClr val="000000"/>
                          </a:solidFill>
                          <a:effectLst/>
                          <a:latin typeface="Calibri"/>
                          <a:ea typeface="Calibri"/>
                          <a:cs typeface="+mn-cs"/>
                        </a:rPr>
                        <a:t>x</a:t>
                      </a:r>
                      <a:r>
                        <a:rPr lang="en-US" sz="1200" kern="1200" spc="-5" dirty="0" smtClean="0">
                          <a:solidFill>
                            <a:srgbClr val="000000"/>
                          </a:solidFill>
                          <a:effectLst/>
                          <a:latin typeface="Calibri"/>
                          <a:ea typeface="Calibri"/>
                          <a:cs typeface="+mn-cs"/>
                        </a:rPr>
                        <a:t> </a:t>
                      </a:r>
                      <a:r>
                        <a:rPr lang="en-US" sz="1200" kern="1200" spc="5" dirty="0" smtClean="0">
                          <a:solidFill>
                            <a:srgbClr val="000000"/>
                          </a:solidFill>
                          <a:effectLst/>
                          <a:latin typeface="Calibri"/>
                          <a:ea typeface="Calibri"/>
                          <a:cs typeface="+mn-cs"/>
                        </a:rPr>
                        <a:t>1</a:t>
                      </a:r>
                      <a:r>
                        <a:rPr lang="en-US" sz="1200" kern="1200" spc="10" dirty="0" smtClean="0">
                          <a:solidFill>
                            <a:srgbClr val="000000"/>
                          </a:solidFill>
                          <a:effectLst/>
                          <a:latin typeface="Calibri"/>
                          <a:ea typeface="Calibri"/>
                          <a:cs typeface="+mn-cs"/>
                        </a:rPr>
                        <a:t>0</a:t>
                      </a:r>
                      <a:r>
                        <a:rPr lang="en-US" sz="1200" kern="1200" baseline="30000" dirty="0" smtClean="0">
                          <a:solidFill>
                            <a:srgbClr val="000000"/>
                          </a:solidFill>
                          <a:effectLst/>
                          <a:latin typeface="Calibri"/>
                          <a:ea typeface="Calibri"/>
                          <a:cs typeface="+mn-cs"/>
                        </a:rPr>
                        <a:t>6</a:t>
                      </a:r>
                      <a:r>
                        <a:rPr lang="en-US" sz="1200" spc="5" dirty="0" smtClean="0">
                          <a:effectLst/>
                          <a:latin typeface="Times New Roman"/>
                          <a:ea typeface="Times New Roman"/>
                        </a:rPr>
                        <a:t>oh</a:t>
                      </a:r>
                      <a:r>
                        <a:rPr lang="en-US" sz="1200" spc="-15" dirty="0" smtClean="0">
                          <a:effectLst/>
                          <a:latin typeface="Times New Roman"/>
                          <a:ea typeface="Times New Roman"/>
                        </a:rPr>
                        <a:t>m</a:t>
                      </a:r>
                      <a:r>
                        <a:rPr lang="en-US" sz="1200" dirty="0" smtClean="0">
                          <a:effectLst/>
                          <a:latin typeface="Times New Roman"/>
                          <a:ea typeface="Times New Roman"/>
                        </a:rPr>
                        <a:t>s ± </a:t>
                      </a:r>
                      <a:r>
                        <a:rPr lang="en-US" sz="1200" spc="5" dirty="0" smtClean="0">
                          <a:effectLst/>
                          <a:latin typeface="Times New Roman"/>
                          <a:ea typeface="Times New Roman"/>
                        </a:rPr>
                        <a:t>20</a:t>
                      </a:r>
                      <a:r>
                        <a:rPr lang="en-US" sz="1200" dirty="0" smtClean="0">
                          <a:effectLst/>
                          <a:latin typeface="Times New Roman"/>
                          <a:ea typeface="Times New Roman"/>
                        </a:rPr>
                        <a:t>%</a:t>
                      </a:r>
                      <a:r>
                        <a:rPr lang="en-US" sz="1200" spc="-5" dirty="0" smtClean="0">
                          <a:effectLst/>
                          <a:latin typeface="Times New Roman"/>
                          <a:ea typeface="Times New Roman"/>
                        </a:rPr>
                        <a:t> </a:t>
                      </a:r>
                      <a:r>
                        <a:rPr lang="en-US" sz="1200" spc="5" dirty="0" smtClean="0">
                          <a:effectLst/>
                          <a:latin typeface="Times New Roman"/>
                          <a:ea typeface="Times New Roman"/>
                        </a:rPr>
                        <a:t>o</a:t>
                      </a:r>
                      <a:r>
                        <a:rPr lang="en-US" sz="1200" dirty="0" smtClean="0">
                          <a:effectLst/>
                          <a:latin typeface="Times New Roman"/>
                          <a:ea typeface="Times New Roman"/>
                        </a:rPr>
                        <a:t>r</a:t>
                      </a:r>
                      <a:r>
                        <a:rPr lang="en-US" sz="1200" spc="5" dirty="0" smtClean="0">
                          <a:effectLst/>
                          <a:latin typeface="Times New Roman"/>
                          <a:ea typeface="Times New Roman"/>
                        </a:rPr>
                        <a:t> u</a:t>
                      </a:r>
                      <a:r>
                        <a:rPr lang="en-US" sz="1200" dirty="0" smtClean="0">
                          <a:effectLst/>
                          <a:latin typeface="Times New Roman"/>
                          <a:ea typeface="Times New Roman"/>
                        </a:rPr>
                        <a:t>s</a:t>
                      </a:r>
                      <a:r>
                        <a:rPr lang="en-US" sz="1200" spc="-5" dirty="0" smtClean="0">
                          <a:effectLst/>
                          <a:latin typeface="Times New Roman"/>
                          <a:ea typeface="Times New Roman"/>
                        </a:rPr>
                        <a:t>e</a:t>
                      </a:r>
                      <a:r>
                        <a:rPr lang="en-US" sz="1200" dirty="0" smtClean="0">
                          <a:effectLst/>
                          <a:latin typeface="Times New Roman"/>
                          <a:ea typeface="Times New Roman"/>
                        </a:rPr>
                        <a:t>r</a:t>
                      </a:r>
                      <a:r>
                        <a:rPr lang="en-US" sz="1200" spc="5" dirty="0" smtClean="0">
                          <a:effectLst/>
                          <a:latin typeface="Times New Roman"/>
                          <a:ea typeface="Times New Roman"/>
                        </a:rPr>
                        <a:t> </a:t>
                      </a:r>
                      <a:r>
                        <a:rPr lang="en-US" sz="1200" spc="15" dirty="0" smtClean="0">
                          <a:effectLst/>
                          <a:latin typeface="Times New Roman"/>
                          <a:ea typeface="Times New Roman"/>
                        </a:rPr>
                        <a:t>d</a:t>
                      </a:r>
                      <a:r>
                        <a:rPr lang="en-US" sz="1200" spc="-5" dirty="0" smtClean="0">
                          <a:effectLst/>
                          <a:latin typeface="Times New Roman"/>
                          <a:ea typeface="Times New Roman"/>
                        </a:rPr>
                        <a:t>e</a:t>
                      </a:r>
                      <a:r>
                        <a:rPr lang="en-US" sz="1200" spc="-10" dirty="0" smtClean="0">
                          <a:effectLst/>
                          <a:latin typeface="Times New Roman"/>
                          <a:ea typeface="Times New Roman"/>
                        </a:rPr>
                        <a:t>f</a:t>
                      </a:r>
                      <a:r>
                        <a:rPr lang="en-US" sz="1200" dirty="0" smtClean="0">
                          <a:effectLst/>
                          <a:latin typeface="Times New Roman"/>
                          <a:ea typeface="Times New Roman"/>
                        </a:rPr>
                        <a:t>i</a:t>
                      </a:r>
                      <a:r>
                        <a:rPr lang="en-US" sz="1200" spc="5" dirty="0" smtClean="0">
                          <a:effectLst/>
                          <a:latin typeface="Times New Roman"/>
                          <a:ea typeface="Times New Roman"/>
                        </a:rPr>
                        <a:t>n</a:t>
                      </a:r>
                      <a:r>
                        <a:rPr lang="en-US" sz="1200" spc="-5" dirty="0" smtClean="0">
                          <a:effectLst/>
                          <a:latin typeface="Times New Roman"/>
                          <a:ea typeface="Times New Roman"/>
                        </a:rPr>
                        <a:t>e</a:t>
                      </a:r>
                      <a:r>
                        <a:rPr lang="en-US" sz="1200" dirty="0" smtClean="0">
                          <a:effectLst/>
                          <a:latin typeface="Times New Roman"/>
                          <a:ea typeface="Times New Roman"/>
                        </a:rPr>
                        <a:t>d</a:t>
                      </a:r>
                      <a:r>
                        <a:rPr lang="en-US" sz="1200" spc="5" dirty="0" smtClean="0">
                          <a:effectLst/>
                          <a:latin typeface="Times New Roman"/>
                          <a:ea typeface="Times New Roman"/>
                        </a:rPr>
                        <a:t> </a:t>
                      </a:r>
                      <a:r>
                        <a:rPr lang="en-US" sz="1200" spc="-5" dirty="0" smtClean="0">
                          <a:effectLst/>
                          <a:latin typeface="Times New Roman"/>
                          <a:ea typeface="Times New Roman"/>
                        </a:rPr>
                        <a:t>va</a:t>
                      </a:r>
                      <a:r>
                        <a:rPr lang="en-US" sz="1200" dirty="0" smtClean="0">
                          <a:effectLst/>
                          <a:latin typeface="Times New Roman"/>
                          <a:ea typeface="Times New Roman"/>
                        </a:rPr>
                        <a:t>l</a:t>
                      </a:r>
                      <a:r>
                        <a:rPr lang="en-US" sz="1200" spc="5" dirty="0" smtClean="0">
                          <a:effectLst/>
                          <a:latin typeface="Times New Roman"/>
                          <a:ea typeface="Times New Roman"/>
                        </a:rPr>
                        <a:t>u</a:t>
                      </a:r>
                      <a:r>
                        <a:rPr lang="en-US" sz="1200" spc="-5" dirty="0" smtClean="0">
                          <a:effectLst/>
                          <a:latin typeface="Times New Roman"/>
                          <a:ea typeface="Times New Roman"/>
                        </a:rPr>
                        <a:t>e</a:t>
                      </a:r>
                      <a:endParaRPr lang="en-US" sz="1200" dirty="0"/>
                    </a:p>
                  </a:txBody>
                  <a:tcPr/>
                </a:tc>
                <a:tc>
                  <a:txBody>
                    <a:bodyPr/>
                    <a:lstStyle/>
                    <a:p>
                      <a:r>
                        <a:rPr lang="en-US" sz="1200" dirty="0" smtClean="0"/>
                        <a:t>X</a:t>
                      </a:r>
                      <a:endParaRPr lang="en-US" sz="1200" dirty="0"/>
                    </a:p>
                  </a:txBody>
                  <a:tcPr>
                    <a:lnR w="12700" cap="flat" cmpd="sng" algn="ctr">
                      <a:solidFill>
                        <a:schemeClr val="tx1"/>
                      </a:solidFill>
                      <a:prstDash val="solid"/>
                      <a:round/>
                      <a:headEnd type="none" w="med" len="med"/>
                      <a:tailEnd type="none" w="med" len="med"/>
                    </a:lnR>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200" dirty="0"/>
                    </a:p>
                  </a:txBody>
                  <a:tcPr>
                    <a:lnL w="12700" cap="flat" cmpd="sng" algn="ctr">
                      <a:solidFill>
                        <a:schemeClr val="tx1"/>
                      </a:solidFill>
                      <a:prstDash val="solid"/>
                      <a:round/>
                      <a:headEnd type="none" w="med" len="med"/>
                      <a:tailEnd type="none" w="med" len="med"/>
                    </a:lnL>
                  </a:tcPr>
                </a:tc>
              </a:tr>
              <a:tr h="370840">
                <a:tc>
                  <a:txBody>
                    <a:bodyPr/>
                    <a:lstStyle/>
                    <a:p>
                      <a:r>
                        <a:rPr lang="en-US" sz="1200" dirty="0" smtClean="0"/>
                        <a:t>5</a:t>
                      </a:r>
                      <a:endParaRPr lang="en-US" sz="1200" dirty="0"/>
                    </a:p>
                  </a:txBody>
                  <a:tcPr/>
                </a:tc>
                <a:tc>
                  <a:txBody>
                    <a:bodyPr/>
                    <a:lstStyle/>
                    <a:p>
                      <a:r>
                        <a:rPr lang="en-US" sz="1200" dirty="0" smtClean="0"/>
                        <a:t>Foot wear grounding</a:t>
                      </a:r>
                      <a:endParaRPr lang="en-US" sz="1200" dirty="0"/>
                    </a:p>
                  </a:txBody>
                  <a:tcPr/>
                </a:tc>
                <a:tc>
                  <a:txBody>
                    <a:bodyPr/>
                    <a:lstStyle/>
                    <a:p>
                      <a:pPr marL="0" marR="0">
                        <a:lnSpc>
                          <a:spcPct val="115000"/>
                        </a:lnSpc>
                        <a:spcBef>
                          <a:spcPts val="0"/>
                        </a:spcBef>
                        <a:spcAft>
                          <a:spcPts val="1000"/>
                        </a:spcAft>
                      </a:pPr>
                      <a:r>
                        <a:rPr lang="en-US" sz="1200" kern="1200" dirty="0" smtClean="0">
                          <a:solidFill>
                            <a:srgbClr val="000000"/>
                          </a:solidFill>
                          <a:effectLst/>
                          <a:latin typeface="Calibri"/>
                          <a:ea typeface="Calibri"/>
                          <a:cs typeface="+mn-cs"/>
                        </a:rPr>
                        <a:t>&lt; </a:t>
                      </a:r>
                      <a:r>
                        <a:rPr lang="en-US" sz="1200" kern="1200" spc="5" dirty="0" smtClean="0">
                          <a:solidFill>
                            <a:srgbClr val="000000"/>
                          </a:solidFill>
                          <a:effectLst/>
                          <a:latin typeface="Calibri"/>
                          <a:ea typeface="Calibri"/>
                          <a:cs typeface="+mn-cs"/>
                        </a:rPr>
                        <a:t>35</a:t>
                      </a:r>
                      <a:r>
                        <a:rPr lang="en-US" sz="1200" kern="1200" spc="-5" dirty="0" smtClean="0">
                          <a:solidFill>
                            <a:srgbClr val="000000"/>
                          </a:solidFill>
                          <a:effectLst/>
                          <a:latin typeface="Calibri"/>
                          <a:ea typeface="Calibri"/>
                          <a:cs typeface="+mn-cs"/>
                        </a:rPr>
                        <a:t>x</a:t>
                      </a:r>
                      <a:r>
                        <a:rPr lang="en-US" sz="1200" kern="1200" spc="5" dirty="0" smtClean="0">
                          <a:solidFill>
                            <a:srgbClr val="000000"/>
                          </a:solidFill>
                          <a:effectLst/>
                          <a:latin typeface="Calibri"/>
                          <a:ea typeface="Calibri"/>
                          <a:cs typeface="+mn-cs"/>
                        </a:rPr>
                        <a:t>1</a:t>
                      </a:r>
                      <a:r>
                        <a:rPr lang="en-US" sz="1200" kern="1200" spc="10" dirty="0" smtClean="0">
                          <a:solidFill>
                            <a:srgbClr val="000000"/>
                          </a:solidFill>
                          <a:effectLst/>
                          <a:latin typeface="Calibri"/>
                          <a:ea typeface="Calibri"/>
                          <a:cs typeface="+mn-cs"/>
                        </a:rPr>
                        <a:t>0</a:t>
                      </a:r>
                      <a:r>
                        <a:rPr lang="en-US" sz="1200" kern="1200" baseline="30000" dirty="0" smtClean="0">
                          <a:solidFill>
                            <a:srgbClr val="000000"/>
                          </a:solidFill>
                          <a:effectLst/>
                          <a:latin typeface="Calibri"/>
                          <a:ea typeface="Calibri"/>
                          <a:cs typeface="+mn-cs"/>
                        </a:rPr>
                        <a:t>6</a:t>
                      </a:r>
                      <a:r>
                        <a:rPr lang="en-US" sz="1200" spc="5" dirty="0" smtClean="0">
                          <a:effectLst/>
                          <a:latin typeface="Times New Roman"/>
                          <a:ea typeface="Times New Roman"/>
                        </a:rPr>
                        <a:t>oh</a:t>
                      </a:r>
                      <a:r>
                        <a:rPr lang="en-US" sz="1200" spc="-15" dirty="0" smtClean="0">
                          <a:effectLst/>
                          <a:latin typeface="Times New Roman"/>
                          <a:ea typeface="Times New Roman"/>
                        </a:rPr>
                        <a:t>m</a:t>
                      </a:r>
                      <a:r>
                        <a:rPr lang="en-US" sz="1200" dirty="0" smtClean="0">
                          <a:effectLst/>
                          <a:latin typeface="Times New Roman"/>
                          <a:ea typeface="Times New Roman"/>
                        </a:rPr>
                        <a:t>s </a:t>
                      </a:r>
                      <a:endParaRPr lang="en-US" sz="1200" dirty="0"/>
                    </a:p>
                  </a:txBody>
                  <a:tcPr/>
                </a:tc>
                <a:tc>
                  <a:txBody>
                    <a:bodyPr/>
                    <a:lstStyle/>
                    <a:p>
                      <a:r>
                        <a:rPr lang="en-US" sz="1200" dirty="0" smtClean="0"/>
                        <a:t>X</a:t>
                      </a:r>
                      <a:endParaRPr lang="en-US" sz="1200" dirty="0"/>
                    </a:p>
                  </a:txBody>
                  <a:tcPr>
                    <a:lnR w="12700" cap="flat" cmpd="sng" algn="ctr">
                      <a:solidFill>
                        <a:schemeClr val="tx1"/>
                      </a:solidFill>
                      <a:prstDash val="solid"/>
                      <a:round/>
                      <a:headEnd type="none" w="med" len="med"/>
                      <a:tailEnd type="none" w="med" len="med"/>
                    </a:lnR>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200" dirty="0"/>
                    </a:p>
                  </a:txBody>
                  <a:tcPr>
                    <a:lnL w="12700" cap="flat" cmpd="sng" algn="ctr">
                      <a:solidFill>
                        <a:schemeClr val="tx1"/>
                      </a:solidFill>
                      <a:prstDash val="solid"/>
                      <a:round/>
                      <a:headEnd type="none" w="med" len="med"/>
                      <a:tailEnd type="none" w="med" len="med"/>
                    </a:lnL>
                  </a:tcPr>
                </a:tc>
              </a:tr>
              <a:tr h="370840">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lnR w="12700" cap="flat" cmpd="sng" algn="ctr">
                      <a:solidFill>
                        <a:schemeClr val="tx1"/>
                      </a:solidFill>
                      <a:prstDash val="solid"/>
                      <a:round/>
                      <a:headEnd type="none" w="med" len="med"/>
                      <a:tailEnd type="none" w="med" len="med"/>
                    </a:lnR>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200" dirty="0"/>
                    </a:p>
                  </a:txBody>
                  <a:tcPr>
                    <a:lnL w="12700" cap="flat" cmpd="sng" algn="ctr">
                      <a:solidFill>
                        <a:schemeClr val="tx1"/>
                      </a:solidFill>
                      <a:prstDash val="solid"/>
                      <a:round/>
                      <a:headEnd type="none" w="med" len="med"/>
                      <a:tailEnd type="none" w="med" len="med"/>
                    </a:lnL>
                  </a:tcPr>
                </a:tc>
              </a:tr>
              <a:tr h="370840">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lnR w="12700" cap="flat" cmpd="sng" algn="ctr">
                      <a:solidFill>
                        <a:schemeClr val="tx1"/>
                      </a:solidFill>
                      <a:prstDash val="solid"/>
                      <a:round/>
                      <a:headEnd type="none" w="med" len="med"/>
                      <a:tailEnd type="none" w="med" len="med"/>
                    </a:lnR>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200" dirty="0"/>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1037431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9435"/>
            <a:ext cx="7583488" cy="667205"/>
          </a:xfrm>
        </p:spPr>
        <p:txBody>
          <a:bodyPr>
            <a:normAutofit fontScale="90000"/>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a:t>Explosives chemical research requires additional safety standards beyond a Chemical Hygiene Plan</a:t>
            </a:r>
            <a:r>
              <a:rPr lang="en-US" dirty="0" smtClean="0"/>
              <a:t>.</a:t>
            </a:r>
            <a:endParaRPr lang="en-US" dirty="0"/>
          </a:p>
          <a:p>
            <a:r>
              <a:rPr lang="en-US" dirty="0" smtClean="0"/>
              <a:t>Additional </a:t>
            </a:r>
            <a:r>
              <a:rPr lang="en-US" dirty="0"/>
              <a:t>safety precautions are needed for handling, storing, and disposing Class 1 explosive materials</a:t>
            </a:r>
            <a:r>
              <a:rPr lang="en-US" dirty="0" smtClean="0"/>
              <a:t>.</a:t>
            </a:r>
            <a:endParaRPr lang="en-US" dirty="0"/>
          </a:p>
          <a:p>
            <a:r>
              <a:rPr lang="en-US" dirty="0" smtClean="0"/>
              <a:t>Set </a:t>
            </a:r>
            <a:r>
              <a:rPr lang="en-US" dirty="0"/>
              <a:t>number of personnel and amount of energetic material to the lowest possible minimum—minimize exposure in the designated laboratory</a:t>
            </a:r>
            <a:r>
              <a:rPr lang="en-US" dirty="0" smtClean="0"/>
              <a:t>.</a:t>
            </a:r>
            <a:endParaRPr lang="en-US" dirty="0"/>
          </a:p>
          <a:p>
            <a:r>
              <a:rPr lang="en-US" dirty="0" smtClean="0"/>
              <a:t>Designated </a:t>
            </a:r>
            <a:r>
              <a:rPr lang="en-US" dirty="0"/>
              <a:t>laboratory for explosives operations with posted explosives and personnel limits</a:t>
            </a:r>
          </a:p>
          <a:p>
            <a:endParaRPr lang="en-US" dirty="0"/>
          </a:p>
        </p:txBody>
      </p:sp>
    </p:spTree>
    <p:extLst>
      <p:ext uri="{BB962C8B-B14F-4D97-AF65-F5344CB8AC3E}">
        <p14:creationId xmlns:p14="http://schemas.microsoft.com/office/powerpoint/2010/main" val="37714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Incidents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a:t>1998 NSWC IHDIV</a:t>
            </a:r>
            <a:r>
              <a:rPr lang="en-US" dirty="0" smtClean="0"/>
              <a:t>.(Naval </a:t>
            </a:r>
            <a:r>
              <a:rPr lang="en-US" dirty="0"/>
              <a:t>Surface Warfare Center (IHDIV, NSWC</a:t>
            </a:r>
            <a:r>
              <a:rPr lang="en-US" dirty="0" smtClean="0"/>
              <a:t>)). </a:t>
            </a:r>
            <a:r>
              <a:rPr lang="en-US" dirty="0"/>
              <a:t>Powder ignition by ESD. No injuries, some equipment damage. Root cause: SOP and facility needed update for controlling ESD</a:t>
            </a:r>
            <a:r>
              <a:rPr lang="en-US" dirty="0" smtClean="0"/>
              <a:t>.</a:t>
            </a:r>
            <a:endParaRPr lang="en-US" dirty="0"/>
          </a:p>
          <a:p>
            <a:r>
              <a:rPr lang="en-US" dirty="0" smtClean="0"/>
              <a:t>2009 NSWC  </a:t>
            </a:r>
            <a:r>
              <a:rPr lang="en-US" dirty="0"/>
              <a:t>IHDIV. Spontaneous </a:t>
            </a:r>
            <a:r>
              <a:rPr lang="en-US" dirty="0" smtClean="0"/>
              <a:t>Ignition of  </a:t>
            </a:r>
            <a:r>
              <a:rPr lang="en-US" dirty="0" err="1"/>
              <a:t>Nanoaluminum</a:t>
            </a:r>
            <a:r>
              <a:rPr lang="en-US" dirty="0"/>
              <a:t> </a:t>
            </a:r>
            <a:r>
              <a:rPr lang="en-US" dirty="0" err="1"/>
              <a:t>perfluorotetradeconoic</a:t>
            </a:r>
            <a:r>
              <a:rPr lang="en-US" dirty="0"/>
              <a:t> acid. Severe burns. Root cause: operator deviated from approved Lab Review Form. </a:t>
            </a:r>
          </a:p>
          <a:p>
            <a:r>
              <a:rPr lang="en-US" dirty="0" smtClean="0"/>
              <a:t>2010 </a:t>
            </a:r>
            <a:r>
              <a:rPr lang="en-US" dirty="0"/>
              <a:t>TTU. Nickel hydrazine perchlorate synthesis. Explosion with critical </a:t>
            </a:r>
            <a:r>
              <a:rPr lang="en-US" dirty="0" smtClean="0"/>
              <a:t>injury: student </a:t>
            </a:r>
            <a:r>
              <a:rPr lang="en-US" dirty="0"/>
              <a:t>lost three </a:t>
            </a:r>
            <a:r>
              <a:rPr lang="en-US" dirty="0" smtClean="0"/>
              <a:t>fingers</a:t>
            </a:r>
            <a:r>
              <a:rPr lang="en-US" dirty="0"/>
              <a:t>, his hands and face were burned, and one </a:t>
            </a:r>
            <a:r>
              <a:rPr lang="en-US" dirty="0" smtClean="0"/>
              <a:t>of </a:t>
            </a:r>
            <a:r>
              <a:rPr lang="en-US" dirty="0"/>
              <a:t>his eyes was injured after the chemical he was </a:t>
            </a:r>
            <a:r>
              <a:rPr lang="en-US" dirty="0" smtClean="0"/>
              <a:t>working </a:t>
            </a:r>
            <a:r>
              <a:rPr lang="en-US" dirty="0"/>
              <a:t>with detonated. </a:t>
            </a:r>
          </a:p>
          <a:p>
            <a:pPr marL="0" indent="0">
              <a:buNone/>
            </a:pPr>
            <a:endParaRPr lang="en-US" dirty="0"/>
          </a:p>
        </p:txBody>
      </p:sp>
    </p:spTree>
    <p:extLst>
      <p:ext uri="{BB962C8B-B14F-4D97-AF65-F5344CB8AC3E}">
        <p14:creationId xmlns:p14="http://schemas.microsoft.com/office/powerpoint/2010/main" val="2466828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Findings of CSB Investigation of Texas Tech</a:t>
            </a:r>
            <a:endParaRPr lang="en-US" sz="3200" dirty="0"/>
          </a:p>
        </p:txBody>
      </p:sp>
      <p:sp>
        <p:nvSpPr>
          <p:cNvPr id="3" name="Content Placeholder 2"/>
          <p:cNvSpPr>
            <a:spLocks noGrp="1"/>
          </p:cNvSpPr>
          <p:nvPr>
            <p:ph idx="1"/>
          </p:nvPr>
        </p:nvSpPr>
        <p:spPr>
          <a:xfrm>
            <a:off x="368696" y="1761439"/>
            <a:ext cx="8370763" cy="4656202"/>
          </a:xfrm>
        </p:spPr>
        <p:txBody>
          <a:bodyPr>
            <a:normAutofit fontScale="70000" lnSpcReduction="20000"/>
          </a:bodyPr>
          <a:lstStyle/>
          <a:p>
            <a:r>
              <a:rPr lang="en-US" dirty="0"/>
              <a:t>The physical </a:t>
            </a:r>
            <a:r>
              <a:rPr lang="en-US" dirty="0" smtClean="0"/>
              <a:t>hazards inherent </a:t>
            </a:r>
            <a:r>
              <a:rPr lang="en-US" dirty="0"/>
              <a:t>in the research were not effectively assessed, planned for, or mitigated</a:t>
            </a:r>
          </a:p>
          <a:p>
            <a:r>
              <a:rPr lang="en-US" dirty="0"/>
              <a:t>The university lacked safety management accountability and oversight </a:t>
            </a:r>
          </a:p>
          <a:p>
            <a:r>
              <a:rPr lang="en-US" dirty="0"/>
              <a:t>Strict explosives limits never followed</a:t>
            </a:r>
          </a:p>
          <a:p>
            <a:r>
              <a:rPr lang="en-US" dirty="0"/>
              <a:t>Previous incidents with preventative lessons were not documented, tracked, and formally </a:t>
            </a:r>
            <a:r>
              <a:rPr lang="en-US" dirty="0" smtClean="0"/>
              <a:t>communicated</a:t>
            </a:r>
          </a:p>
          <a:p>
            <a:r>
              <a:rPr lang="en-US" dirty="0"/>
              <a:t>The funding agency, with a control over the research did not prescribe any safety </a:t>
            </a:r>
            <a:r>
              <a:rPr lang="en-US" dirty="0" smtClean="0"/>
              <a:t>provisions</a:t>
            </a:r>
          </a:p>
          <a:p>
            <a:r>
              <a:rPr lang="en-US" dirty="0"/>
              <a:t>OSHA standards and guidelines have been developed to promote hazard evaluation methodologies in an industrial setting, similar resources that address the unique cultural and dynamic nature of an academic laboratory setting have not been </a:t>
            </a:r>
            <a:r>
              <a:rPr lang="en-US" dirty="0" smtClean="0"/>
              <a:t>generated </a:t>
            </a:r>
          </a:p>
          <a:p>
            <a:r>
              <a:rPr lang="en-US" dirty="0"/>
              <a:t>OSHA standard was not created to address physical hazards of chemicals, but rather health hazards  </a:t>
            </a:r>
          </a:p>
          <a:p>
            <a:endParaRPr lang="en-US" dirty="0"/>
          </a:p>
        </p:txBody>
      </p:sp>
    </p:spTree>
    <p:extLst>
      <p:ext uri="{BB962C8B-B14F-4D97-AF65-F5344CB8AC3E}">
        <p14:creationId xmlns:p14="http://schemas.microsoft.com/office/powerpoint/2010/main" val="3405983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DOT Explosive Class</a:t>
            </a:r>
            <a:endParaRPr lang="en-US" dirty="0"/>
          </a:p>
        </p:txBody>
      </p:sp>
      <p:sp>
        <p:nvSpPr>
          <p:cNvPr id="3" name="Content Placeholder 2"/>
          <p:cNvSpPr>
            <a:spLocks noGrp="1"/>
          </p:cNvSpPr>
          <p:nvPr>
            <p:ph idx="1"/>
          </p:nvPr>
        </p:nvSpPr>
        <p:spPr>
          <a:xfrm>
            <a:off x="477939" y="1802401"/>
            <a:ext cx="8288830" cy="4587931"/>
          </a:xfrm>
        </p:spPr>
        <p:txBody>
          <a:bodyPr>
            <a:normAutofit fontScale="77500" lnSpcReduction="20000"/>
          </a:bodyPr>
          <a:lstStyle/>
          <a:p>
            <a:r>
              <a:rPr lang="en-US" b="1" dirty="0"/>
              <a:t>Division 1.1</a:t>
            </a:r>
            <a:r>
              <a:rPr lang="en-US" dirty="0"/>
              <a:t> – mass explosion hazard, </a:t>
            </a:r>
          </a:p>
          <a:p>
            <a:r>
              <a:rPr lang="en-US" b="1" dirty="0"/>
              <a:t>Division 1.2</a:t>
            </a:r>
            <a:r>
              <a:rPr lang="en-US" dirty="0"/>
              <a:t> – projection hazard but not a mass explosion hazard.</a:t>
            </a:r>
          </a:p>
          <a:p>
            <a:r>
              <a:rPr lang="en-US" b="1" dirty="0"/>
              <a:t>Division 1.3</a:t>
            </a:r>
            <a:r>
              <a:rPr lang="en-US" dirty="0"/>
              <a:t> – fire hazard and either a minor blast hazard or minor projection hazard or both, but not a mass explosion hazard</a:t>
            </a:r>
          </a:p>
          <a:p>
            <a:r>
              <a:rPr lang="en-US" b="1" dirty="0"/>
              <a:t>Division 1.4</a:t>
            </a:r>
            <a:r>
              <a:rPr lang="en-US" dirty="0"/>
              <a:t> – minor explosion hazard. The explosive effects are largely confined to the package and no projection </a:t>
            </a:r>
          </a:p>
          <a:p>
            <a:r>
              <a:rPr lang="en-US" b="1" dirty="0"/>
              <a:t>Division 1.5</a:t>
            </a:r>
            <a:r>
              <a:rPr lang="en-US" dirty="0"/>
              <a:t> – Very insensitive explosives that have a mass explosion hazard but are so insensitive that there is little probability of initiation or of transition </a:t>
            </a:r>
          </a:p>
          <a:p>
            <a:r>
              <a:rPr lang="en-US" b="1" dirty="0"/>
              <a:t>Division 1.6</a:t>
            </a:r>
            <a:r>
              <a:rPr lang="en-US" dirty="0"/>
              <a:t> – Extremely insensitive articles that do not have a mass explosive hazard and that contain only extremely insensitive detonating </a:t>
            </a:r>
            <a:r>
              <a:rPr lang="en-US"/>
              <a:t>substances </a:t>
            </a:r>
            <a:endParaRPr lang="en-US" dirty="0"/>
          </a:p>
        </p:txBody>
      </p:sp>
    </p:spTree>
    <p:extLst>
      <p:ext uri="{BB962C8B-B14F-4D97-AF65-F5344CB8AC3E}">
        <p14:creationId xmlns:p14="http://schemas.microsoft.com/office/powerpoint/2010/main" val="290000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Energetic Materials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Primary </a:t>
            </a:r>
            <a:r>
              <a:rPr lang="en-US" b="1" dirty="0" smtClean="0"/>
              <a:t>explosives: </a:t>
            </a:r>
            <a:r>
              <a:rPr lang="en-US" dirty="0"/>
              <a:t>can be initiated by dropping, impacting, friction or electrostatic discharge</a:t>
            </a:r>
            <a:r>
              <a:rPr lang="en-US" dirty="0" smtClean="0"/>
              <a:t>. E.g.. Mercury fulminate, lead </a:t>
            </a:r>
            <a:r>
              <a:rPr lang="en-US" dirty="0" err="1" smtClean="0"/>
              <a:t>azide</a:t>
            </a:r>
            <a:r>
              <a:rPr lang="en-US" dirty="0" smtClean="0"/>
              <a:t>, lead </a:t>
            </a:r>
            <a:r>
              <a:rPr lang="en-US" dirty="0" err="1" smtClean="0"/>
              <a:t>styphnate</a:t>
            </a:r>
            <a:endParaRPr lang="en-US" dirty="0"/>
          </a:p>
          <a:p>
            <a:r>
              <a:rPr lang="en-US" b="1" dirty="0" smtClean="0"/>
              <a:t>Secondary explosives: </a:t>
            </a:r>
            <a:r>
              <a:rPr lang="en-US" dirty="0" smtClean="0"/>
              <a:t> </a:t>
            </a:r>
            <a:r>
              <a:rPr lang="en-US" dirty="0"/>
              <a:t>sensitive to heat, shock, impact, friction, </a:t>
            </a:r>
            <a:r>
              <a:rPr lang="en-US" dirty="0" smtClean="0"/>
              <a:t>ESD. Examples </a:t>
            </a:r>
            <a:r>
              <a:rPr lang="en-US" dirty="0"/>
              <a:t>of military high explosives: TNT, RDX, HMX, C4, </a:t>
            </a:r>
            <a:endParaRPr lang="en-US" dirty="0" smtClean="0"/>
          </a:p>
          <a:p>
            <a:r>
              <a:rPr lang="en-US" b="1" dirty="0" smtClean="0"/>
              <a:t>Propellants</a:t>
            </a:r>
            <a:r>
              <a:rPr lang="en-US" dirty="0" smtClean="0"/>
              <a:t>: nitrocellulose </a:t>
            </a:r>
            <a:r>
              <a:rPr lang="en-US" dirty="0"/>
              <a:t>(single </a:t>
            </a:r>
            <a:r>
              <a:rPr lang="en-US" dirty="0" smtClean="0"/>
              <a:t>base), nitrocellulose </a:t>
            </a:r>
            <a:r>
              <a:rPr lang="en-US" dirty="0"/>
              <a:t>and nitroglycerine (double </a:t>
            </a:r>
            <a:r>
              <a:rPr lang="en-US" dirty="0" smtClean="0"/>
              <a:t>base),    nitrocellulose/nitroglycerine/</a:t>
            </a:r>
            <a:r>
              <a:rPr lang="en-US" dirty="0" err="1" smtClean="0"/>
              <a:t>nitroguanidine</a:t>
            </a:r>
            <a:r>
              <a:rPr lang="en-US" dirty="0" smtClean="0"/>
              <a:t> </a:t>
            </a:r>
            <a:r>
              <a:rPr lang="en-US" dirty="0"/>
              <a:t>(triple </a:t>
            </a:r>
            <a:r>
              <a:rPr lang="en-US" dirty="0" smtClean="0"/>
              <a:t>base), ammonium </a:t>
            </a:r>
            <a:r>
              <a:rPr lang="en-US" dirty="0"/>
              <a:t>perchlorate/aluminum/binder  (composite)</a:t>
            </a:r>
          </a:p>
          <a:p>
            <a:endParaRPr lang="en-US" dirty="0"/>
          </a:p>
        </p:txBody>
      </p:sp>
    </p:spTree>
    <p:extLst>
      <p:ext uri="{BB962C8B-B14F-4D97-AF65-F5344CB8AC3E}">
        <p14:creationId xmlns:p14="http://schemas.microsoft.com/office/powerpoint/2010/main" val="2929987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842303"/>
          </a:xfrm>
        </p:spPr>
        <p:txBody>
          <a:bodyPr>
            <a:normAutofit fontScale="90000"/>
          </a:bodyPr>
          <a:lstStyle/>
          <a:p>
            <a:r>
              <a:rPr lang="en-US" sz="2800" dirty="0" smtClean="0"/>
              <a:t>Maximum Allowable Limit: Material/Personnel</a:t>
            </a:r>
            <a:endParaRPr lang="en-US" sz="2800" dirty="0"/>
          </a:p>
        </p:txBody>
      </p:sp>
      <p:sp>
        <p:nvSpPr>
          <p:cNvPr id="3" name="Content Placeholder 2"/>
          <p:cNvSpPr>
            <a:spLocks noGrp="1"/>
          </p:cNvSpPr>
          <p:nvPr>
            <p:ph idx="1"/>
          </p:nvPr>
        </p:nvSpPr>
        <p:spPr/>
        <p:txBody>
          <a:bodyPr/>
          <a:lstStyle/>
          <a:p>
            <a:r>
              <a:rPr lang="en-US" dirty="0" smtClean="0">
                <a:solidFill>
                  <a:srgbClr val="FF0000"/>
                </a:solidFill>
              </a:rPr>
              <a:t>Restrict the </a:t>
            </a:r>
            <a:r>
              <a:rPr lang="en-US" dirty="0">
                <a:solidFill>
                  <a:srgbClr val="FF0000"/>
                </a:solidFill>
              </a:rPr>
              <a:t>number of personnel and amount of energetic material </a:t>
            </a:r>
            <a:r>
              <a:rPr lang="en-US" dirty="0" smtClean="0">
                <a:solidFill>
                  <a:srgbClr val="FF0000"/>
                </a:solidFill>
              </a:rPr>
              <a:t>to the </a:t>
            </a:r>
            <a:r>
              <a:rPr lang="en-US" dirty="0">
                <a:solidFill>
                  <a:srgbClr val="FF0000"/>
                </a:solidFill>
              </a:rPr>
              <a:t>lowest possible </a:t>
            </a:r>
            <a:r>
              <a:rPr lang="en-US" dirty="0" smtClean="0">
                <a:solidFill>
                  <a:srgbClr val="FF0000"/>
                </a:solidFill>
              </a:rPr>
              <a:t>minimum at all times</a:t>
            </a:r>
          </a:p>
          <a:p>
            <a:r>
              <a:rPr lang="en-US" dirty="0" smtClean="0"/>
              <a:t>Dedicated </a:t>
            </a:r>
            <a:r>
              <a:rPr lang="en-US" dirty="0"/>
              <a:t>laboratory with posted explosive limits</a:t>
            </a:r>
            <a:r>
              <a:rPr lang="en-US" dirty="0" smtClean="0"/>
              <a:t>.</a:t>
            </a:r>
          </a:p>
          <a:p>
            <a:r>
              <a:rPr lang="en-US" dirty="0" smtClean="0"/>
              <a:t>Never store excess material: minimum required </a:t>
            </a:r>
            <a:r>
              <a:rPr lang="en-US" dirty="0"/>
              <a:t>for the operation present in the laboratory at the time of the operation.</a:t>
            </a:r>
          </a:p>
          <a:p>
            <a:r>
              <a:rPr lang="en-US" dirty="0"/>
              <a:t> </a:t>
            </a:r>
            <a:r>
              <a:rPr lang="en-US" dirty="0" smtClean="0"/>
              <a:t>Two </a:t>
            </a:r>
            <a:r>
              <a:rPr lang="en-US" dirty="0"/>
              <a:t>man rule: </a:t>
            </a:r>
            <a:r>
              <a:rPr lang="en-US" dirty="0" smtClean="0"/>
              <a:t>never </a:t>
            </a:r>
            <a:r>
              <a:rPr lang="en-US" dirty="0"/>
              <a:t>work </a:t>
            </a:r>
            <a:r>
              <a:rPr lang="en-US" dirty="0" smtClean="0"/>
              <a:t>alone.</a:t>
            </a:r>
            <a:endParaRPr lang="en-US" dirty="0"/>
          </a:p>
          <a:p>
            <a:endParaRPr lang="en-US" dirty="0">
              <a:solidFill>
                <a:srgbClr val="FF0000"/>
              </a:solidFill>
            </a:endParaRPr>
          </a:p>
        </p:txBody>
      </p:sp>
    </p:spTree>
    <p:extLst>
      <p:ext uri="{BB962C8B-B14F-4D97-AF65-F5344CB8AC3E}">
        <p14:creationId xmlns:p14="http://schemas.microsoft.com/office/powerpoint/2010/main" val="16381573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872</TotalTime>
  <Words>2350</Words>
  <Application>Microsoft Office PowerPoint</Application>
  <PresentationFormat>On-screen Show (4:3)</PresentationFormat>
  <Paragraphs>269</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Module</vt:lpstr>
      <vt:lpstr>Energetic Materials Research Safety </vt:lpstr>
      <vt:lpstr>Safety Documents </vt:lpstr>
      <vt:lpstr>Chemical Hygiene Plan</vt:lpstr>
      <vt:lpstr>Chemical Hygiene Plan alone is not Enough</vt:lpstr>
      <vt:lpstr>Past Incidents</vt:lpstr>
      <vt:lpstr>Findings of CSB Investigation of Texas Tech</vt:lpstr>
      <vt:lpstr>DOT Explosive Class</vt:lpstr>
      <vt:lpstr>Examples of Energetic Materials</vt:lpstr>
      <vt:lpstr>Maximum Allowable Limit: Material/Personnel</vt:lpstr>
      <vt:lpstr>Training</vt:lpstr>
      <vt:lpstr>SOP: components</vt:lpstr>
      <vt:lpstr>SOP contd. </vt:lpstr>
      <vt:lpstr>Laboratory Documentation</vt:lpstr>
      <vt:lpstr>Peer Review system</vt:lpstr>
      <vt:lpstr>Laboratory Facilities</vt:lpstr>
      <vt:lpstr>Storage and Handling</vt:lpstr>
      <vt:lpstr>Storage and Operations </vt:lpstr>
      <vt:lpstr>ESD Hazards</vt:lpstr>
      <vt:lpstr>Safety Precautions</vt:lpstr>
      <vt:lpstr>Safety Precautions Contd.</vt:lpstr>
      <vt:lpstr>Safety precautions</vt:lpstr>
      <vt:lpstr>Compliance and Enforcements</vt:lpstr>
      <vt:lpstr>Explosive hazardous waste</vt:lpstr>
      <vt:lpstr>Successful ESD Program</vt:lpstr>
      <vt:lpstr>ESD Control Practices</vt:lpstr>
      <vt:lpstr>ESD Controls</vt:lpstr>
      <vt:lpstr>Warning Signs</vt:lpstr>
      <vt:lpstr>To control and eliminate the effects of ESD: </vt:lpstr>
      <vt:lpstr>Controlling ESD</vt:lpstr>
      <vt:lpstr>ESD Control Programs</vt:lpstr>
      <vt:lpstr>Clothing Requirements</vt:lpstr>
      <vt:lpstr>Humidification</vt:lpstr>
      <vt:lpstr>Identification Markings</vt:lpstr>
      <vt:lpstr>Personnel grounding System</vt:lpstr>
      <vt:lpstr>Prohibited Materials</vt:lpstr>
      <vt:lpstr>Workstation Grounding</vt:lpstr>
      <vt:lpstr>Workstation Identification</vt:lpstr>
      <vt:lpstr>Sources of ESD</vt:lpstr>
      <vt:lpstr>What are typical examples of static charge inducing situations? </vt:lpstr>
      <vt:lpstr>An example of a static-safe work bench </vt:lpstr>
      <vt:lpstr>Testing Requirements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Explosive Chemicals Research Safety</dc:title>
  <dc:creator>Kochurani Jacob</dc:creator>
  <cp:lastModifiedBy>pendletonm</cp:lastModifiedBy>
  <cp:revision>50</cp:revision>
  <dcterms:created xsi:type="dcterms:W3CDTF">2013-09-04T19:36:54Z</dcterms:created>
  <dcterms:modified xsi:type="dcterms:W3CDTF">2014-07-17T18:02:32Z</dcterms:modified>
</cp:coreProperties>
</file>