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6" r:id="rId2"/>
    <p:sldId id="257" r:id="rId3"/>
    <p:sldId id="272" r:id="rId4"/>
    <p:sldId id="258" r:id="rId5"/>
    <p:sldId id="259" r:id="rId6"/>
    <p:sldId id="260" r:id="rId7"/>
    <p:sldId id="261" r:id="rId8"/>
    <p:sldId id="263" r:id="rId9"/>
    <p:sldId id="264" r:id="rId10"/>
    <p:sldId id="277" r:id="rId11"/>
    <p:sldId id="265" r:id="rId12"/>
    <p:sldId id="266" r:id="rId13"/>
    <p:sldId id="267" r:id="rId14"/>
    <p:sldId id="268" r:id="rId15"/>
    <p:sldId id="269" r:id="rId16"/>
    <p:sldId id="274" r:id="rId17"/>
    <p:sldId id="270" r:id="rId18"/>
    <p:sldId id="271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C6A-C82E-4B78-834F-8E0A71FFB67A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0B06-A0BA-4EF7-877E-CB3099C6B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C6A-C82E-4B78-834F-8E0A71FFB67A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0B06-A0BA-4EF7-877E-CB3099C6B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C6A-C82E-4B78-834F-8E0A71FFB67A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0B06-A0BA-4EF7-877E-CB3099C6BFF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C6A-C82E-4B78-834F-8E0A71FFB67A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0B06-A0BA-4EF7-877E-CB3099C6BF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C6A-C82E-4B78-834F-8E0A71FFB67A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0B06-A0BA-4EF7-877E-CB3099C6B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C6A-C82E-4B78-834F-8E0A71FFB67A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0B06-A0BA-4EF7-877E-CB3099C6BF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C6A-C82E-4B78-834F-8E0A71FFB67A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0B06-A0BA-4EF7-877E-CB3099C6B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C6A-C82E-4B78-834F-8E0A71FFB67A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0B06-A0BA-4EF7-877E-CB3099C6B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C6A-C82E-4B78-834F-8E0A71FFB67A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0B06-A0BA-4EF7-877E-CB3099C6B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C6A-C82E-4B78-834F-8E0A71FFB67A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0B06-A0BA-4EF7-877E-CB3099C6BFF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C6A-C82E-4B78-834F-8E0A71FFB67A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0B06-A0BA-4EF7-877E-CB3099C6BF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542C6A-C82E-4B78-834F-8E0A71FFB67A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080B06-A0BA-4EF7-877E-CB3099C6BF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941908"/>
          </a:xfrm>
        </p:spPr>
        <p:txBody>
          <a:bodyPr/>
          <a:lstStyle/>
          <a:p>
            <a:r>
              <a:rPr lang="en-US" dirty="0" err="1" smtClean="0"/>
              <a:t>Isoflurane</a:t>
            </a:r>
            <a:r>
              <a:rPr lang="en-US" dirty="0" smtClean="0"/>
              <a:t>: Safe Use Guidelines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19050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(</a:t>
            </a:r>
            <a:r>
              <a:rPr lang="en-US" sz="3200" dirty="0">
                <a:latin typeface="Times New Roman"/>
                <a:cs typeface="Times New Roman"/>
              </a:rPr>
              <a:t>2-chloro-2-(</a:t>
            </a:r>
            <a:r>
              <a:rPr lang="en-US" sz="3200" dirty="0" err="1">
                <a:latin typeface="Times New Roman"/>
                <a:cs typeface="Times New Roman"/>
              </a:rPr>
              <a:t>difluoromethoxy</a:t>
            </a:r>
            <a:r>
              <a:rPr lang="en-US" sz="3200" dirty="0">
                <a:latin typeface="Times New Roman"/>
                <a:cs typeface="Times New Roman"/>
              </a:rPr>
              <a:t>)-1,1,1-trifluoro-ethane) is a halogenated ether used for inhalational anesthesia.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733800"/>
            <a:ext cx="44958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90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Priority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209800"/>
            <a:ext cx="5250531" cy="34778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Model 1</a:t>
            </a:r>
          </a:p>
          <a:p>
            <a:endParaRPr lang="en-US" sz="4400" dirty="0" smtClean="0"/>
          </a:p>
          <a:p>
            <a:r>
              <a:rPr lang="en-US" sz="4400" dirty="0" smtClean="0"/>
              <a:t>Model 2</a:t>
            </a:r>
          </a:p>
          <a:p>
            <a:endParaRPr lang="en-US" sz="4400" dirty="0" smtClean="0"/>
          </a:p>
          <a:p>
            <a:r>
              <a:rPr lang="en-US" sz="4400" dirty="0" smtClean="0"/>
              <a:t>Model 3</a:t>
            </a:r>
            <a:endParaRPr lang="en-US" sz="4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24400" y="2590800"/>
            <a:ext cx="0" cy="289560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346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838200"/>
            <a:ext cx="86106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Model 1 (preferred)</a:t>
            </a:r>
            <a:r>
              <a:rPr lang="en-US" sz="3200" b="1" dirty="0"/>
              <a:t> – </a:t>
            </a:r>
            <a:r>
              <a:rPr lang="en-US" sz="3200" dirty="0"/>
              <a:t>Handle inhalants and </a:t>
            </a:r>
            <a:r>
              <a:rPr lang="en-US" sz="3200" dirty="0" smtClean="0"/>
              <a:t>waste </a:t>
            </a:r>
            <a:r>
              <a:rPr lang="en-US" sz="3200" dirty="0"/>
              <a:t>products </a:t>
            </a:r>
            <a:r>
              <a:rPr lang="en-US" sz="3200" dirty="0" smtClean="0"/>
              <a:t>under: 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Certified </a:t>
            </a:r>
            <a:r>
              <a:rPr lang="en-US" sz="3200" dirty="0"/>
              <a:t>chemical fume </a:t>
            </a:r>
            <a:r>
              <a:rPr lang="en-US" sz="3200" dirty="0" smtClean="0"/>
              <a:t>hood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Certified </a:t>
            </a:r>
            <a:r>
              <a:rPr lang="en-US" sz="3200" dirty="0"/>
              <a:t>hard-ducted biosafety </a:t>
            </a:r>
            <a:r>
              <a:rPr lang="en-US" sz="3200" dirty="0" smtClean="0"/>
              <a:t>cabinet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Other </a:t>
            </a:r>
            <a:r>
              <a:rPr lang="en-US" sz="3200" dirty="0"/>
              <a:t>local exhaust device (e.g., snorkel, </a:t>
            </a:r>
            <a:r>
              <a:rPr lang="en-US" sz="3200" dirty="0" err="1"/>
              <a:t>etc</a:t>
            </a:r>
            <a:r>
              <a:rPr lang="en-US" sz="3200" dirty="0" smtClean="0"/>
              <a:t>)</a:t>
            </a:r>
            <a:endParaRPr lang="en-US" sz="3200" dirty="0"/>
          </a:p>
          <a:p>
            <a:r>
              <a:rPr lang="en-US" sz="3200" b="1" u="sng" dirty="0"/>
              <a:t>Model 2</a:t>
            </a:r>
            <a:r>
              <a:rPr lang="en-US" sz="3200" b="1" dirty="0"/>
              <a:t> – </a:t>
            </a:r>
            <a:r>
              <a:rPr lang="en-US" sz="3200" dirty="0"/>
              <a:t>Handle inhalants and </a:t>
            </a:r>
            <a:r>
              <a:rPr lang="en-US" sz="3200" dirty="0" smtClean="0"/>
              <a:t>waste </a:t>
            </a:r>
            <a:r>
              <a:rPr lang="en-US" sz="3200" dirty="0"/>
              <a:t>products in a ductless device that </a:t>
            </a:r>
            <a:r>
              <a:rPr lang="en-US" sz="3200" dirty="0" smtClean="0"/>
              <a:t>allows </a:t>
            </a:r>
            <a:r>
              <a:rPr lang="en-US" sz="3200" dirty="0"/>
              <a:t>rapid elimination of waste gases </a:t>
            </a:r>
            <a:r>
              <a:rPr lang="en-US" sz="3200" dirty="0" smtClean="0"/>
              <a:t>by </a:t>
            </a:r>
            <a:r>
              <a:rPr lang="en-US" sz="3200" dirty="0"/>
              <a:t>adsorption in activated charcoal</a:t>
            </a:r>
            <a:r>
              <a:rPr lang="en-US" sz="3200" dirty="0" smtClean="0"/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9708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632769"/>
            <a:ext cx="8686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/>
              <a:t>N</a:t>
            </a:r>
            <a:r>
              <a:rPr lang="en-US" sz="3200" dirty="0" smtClean="0"/>
              <a:t>ot </a:t>
            </a:r>
            <a:r>
              <a:rPr lang="en-US" sz="3200" dirty="0"/>
              <a:t>effective for adsorption of nitrous oxide. 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Activated charcoal </a:t>
            </a:r>
            <a:r>
              <a:rPr lang="en-US" sz="3200" dirty="0"/>
              <a:t>filters become saturated with </a:t>
            </a:r>
            <a:r>
              <a:rPr lang="en-US" sz="3200" dirty="0" smtClean="0"/>
              <a:t>anesthetic gas: must </a:t>
            </a:r>
            <a:r>
              <a:rPr lang="en-US" sz="3200" dirty="0"/>
              <a:t>be changed out regularly. 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Efficiency </a:t>
            </a:r>
            <a:r>
              <a:rPr lang="en-US" sz="3200" dirty="0"/>
              <a:t>d</a:t>
            </a:r>
            <a:r>
              <a:rPr lang="en-US" sz="3200" dirty="0" smtClean="0"/>
              <a:t>epends </a:t>
            </a:r>
            <a:r>
              <a:rPr lang="en-US" sz="3200" dirty="0"/>
              <a:t>on the amount of time and quantities of material being used. 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Maintain </a:t>
            </a:r>
            <a:r>
              <a:rPr lang="en-US" sz="3200" dirty="0"/>
              <a:t>a log sheet to the filter </a:t>
            </a:r>
            <a:r>
              <a:rPr lang="en-US" sz="3200" dirty="0" smtClean="0"/>
              <a:t>to </a:t>
            </a:r>
            <a:r>
              <a:rPr lang="en-US" sz="3200" dirty="0"/>
              <a:t>better manage the change out interval.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3600" y="685800"/>
            <a:ext cx="5138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Managing Charcoal filters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1125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2133600"/>
            <a:ext cx="8001000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Model 3</a:t>
            </a:r>
            <a:r>
              <a:rPr lang="en-US" sz="2800" b="1" dirty="0"/>
              <a:t> – </a:t>
            </a:r>
            <a:r>
              <a:rPr lang="en-US" sz="2800" dirty="0"/>
              <a:t>Handle inhalants and </a:t>
            </a:r>
            <a:r>
              <a:rPr lang="en-US" sz="2800" dirty="0" smtClean="0"/>
              <a:t>waste </a:t>
            </a:r>
            <a:r>
              <a:rPr lang="en-US" sz="2800" dirty="0"/>
              <a:t>products using house vacuum that allows rapid elimination of waste gases from the workplace:</a:t>
            </a:r>
          </a:p>
          <a:p>
            <a:endParaRPr lang="en-US" sz="2800" dirty="0"/>
          </a:p>
          <a:p>
            <a:r>
              <a:rPr lang="en-US" sz="2800" dirty="0" smtClean="0"/>
              <a:t>Use </a:t>
            </a:r>
            <a:r>
              <a:rPr lang="en-US" sz="2800" dirty="0"/>
              <a:t>them only if other more </a:t>
            </a:r>
            <a:r>
              <a:rPr lang="en-US" sz="2800" dirty="0" smtClean="0"/>
              <a:t>reliable </a:t>
            </a:r>
            <a:r>
              <a:rPr lang="en-US" sz="2800" dirty="0"/>
              <a:t>techniques are not available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Model 1 is preferred whenever possible.</a:t>
            </a:r>
          </a:p>
        </p:txBody>
      </p:sp>
    </p:spTree>
    <p:extLst>
      <p:ext uri="{BB962C8B-B14F-4D97-AF65-F5344CB8AC3E}">
        <p14:creationId xmlns:p14="http://schemas.microsoft.com/office/powerpoint/2010/main" val="549589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Passive Scavenging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2590800"/>
            <a:ext cx="8077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Discharging directly into the working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Adsorption devices, such as canisters containing activated charcoal, can be used as waste-gas disposal systems in lieu of other types of scavenging systems, especially when portability is an issue. Activated charcoal is not effective for adsorption of nitrous oxide.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4172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Additional Required Controls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16764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Work </a:t>
            </a:r>
            <a:r>
              <a:rPr lang="en-US" sz="2400" dirty="0"/>
              <a:t>in a well-ventilated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Wear </a:t>
            </a:r>
            <a:r>
              <a:rPr lang="en-US" sz="2400" dirty="0"/>
              <a:t>this personal protection equipment:</a:t>
            </a:r>
          </a:p>
          <a:p>
            <a:pPr lvl="2"/>
            <a:r>
              <a:rPr lang="en-US" sz="2400" dirty="0"/>
              <a:t>-Lab coat</a:t>
            </a:r>
          </a:p>
          <a:p>
            <a:pPr lvl="2"/>
            <a:r>
              <a:rPr lang="en-US" sz="2400" dirty="0"/>
              <a:t>-Safety glasses</a:t>
            </a:r>
          </a:p>
          <a:p>
            <a:pPr lvl="2"/>
            <a:r>
              <a:rPr lang="en-US" sz="2400" dirty="0"/>
              <a:t>-Disposable surgical gloves</a:t>
            </a:r>
          </a:p>
          <a:p>
            <a:pPr lvl="2"/>
            <a:r>
              <a:rPr lang="en-US" sz="2400" dirty="0"/>
              <a:t>-Closed-toed shoes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/>
              <a:t>the least hazardous product and </a:t>
            </a:r>
            <a:r>
              <a:rPr lang="en-US" sz="2400" dirty="0" smtClean="0"/>
              <a:t>delivery </a:t>
            </a:r>
            <a:r>
              <a:rPr lang="en-US" sz="2400" dirty="0"/>
              <a:t>system available for the task.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Keep </a:t>
            </a:r>
            <a:r>
              <a:rPr lang="en-US" sz="2400" dirty="0"/>
              <a:t>container sizes and quantities as small as possible in the work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Store </a:t>
            </a:r>
            <a:r>
              <a:rPr lang="en-US" sz="2400" dirty="0"/>
              <a:t>and transport stock bottles in a </a:t>
            </a:r>
            <a:r>
              <a:rPr lang="en-US" sz="2400" dirty="0" smtClean="0"/>
              <a:t>secondary </a:t>
            </a:r>
            <a:r>
              <a:rPr lang="en-US" sz="2400" dirty="0"/>
              <a:t>container.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Avoid </a:t>
            </a:r>
            <a:r>
              <a:rPr lang="en-US" sz="2400" dirty="0"/>
              <a:t>techniques that make scavenging </a:t>
            </a:r>
            <a:r>
              <a:rPr lang="en-US" sz="2400" dirty="0" smtClean="0"/>
              <a:t>difficult </a:t>
            </a:r>
            <a:r>
              <a:rPr lang="en-US" sz="2400" dirty="0"/>
              <a:t>or impossible (ex: open </a:t>
            </a:r>
            <a:r>
              <a:rPr lang="en-US" sz="2400" dirty="0" smtClean="0"/>
              <a:t>drop)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8548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 practices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22860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L</a:t>
            </a:r>
            <a:r>
              <a:rPr lang="en-US" sz="2400" dirty="0" smtClean="0"/>
              <a:t>iquid </a:t>
            </a:r>
            <a:r>
              <a:rPr lang="en-US" sz="2400" dirty="0" err="1"/>
              <a:t>isoflurane</a:t>
            </a:r>
            <a:r>
              <a:rPr lang="en-US" sz="2400" dirty="0"/>
              <a:t> </a:t>
            </a:r>
            <a:r>
              <a:rPr lang="en-US" sz="2400" dirty="0" smtClean="0"/>
              <a:t>must be stored under lock in a </a:t>
            </a:r>
            <a:r>
              <a:rPr lang="en-US" sz="2400" dirty="0"/>
              <a:t>cool, well-ventilated </a:t>
            </a:r>
            <a:r>
              <a:rPr lang="en-US" sz="2400" dirty="0" smtClean="0"/>
              <a:t>place  </a:t>
            </a:r>
            <a:r>
              <a:rPr lang="en-US" sz="2400" dirty="0"/>
              <a:t>away from direct sunlight  and  sources  of  ignition  or  open  flames.  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Spills </a:t>
            </a:r>
            <a:r>
              <a:rPr lang="en-US" sz="2400" dirty="0"/>
              <a:t>of liquid anesthetic agents should be cleaned </a:t>
            </a:r>
            <a:r>
              <a:rPr lang="en-US" sz="2400" dirty="0" smtClean="0"/>
              <a:t>up immediately.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Carry out a complete anesthesia apparatus </a:t>
            </a:r>
            <a:r>
              <a:rPr lang="en-US" sz="2400" dirty="0"/>
              <a:t>checkout procedure </a:t>
            </a:r>
            <a:r>
              <a:rPr lang="en-US" sz="2400" dirty="0" smtClean="0"/>
              <a:t>each </a:t>
            </a:r>
            <a:r>
              <a:rPr lang="en-US" sz="2400" dirty="0"/>
              <a:t>day before the first case. 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Carry out an abbreviated inspection process before each use.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9370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Delivery Techniques for Inhalant Anesthetics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905000"/>
            <a:ext cx="82296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 </a:t>
            </a:r>
            <a:r>
              <a:rPr lang="en-US" sz="2800" dirty="0" smtClean="0">
                <a:solidFill>
                  <a:srgbClr val="FF0000"/>
                </a:solidFill>
              </a:rPr>
              <a:t>Precision Vaporizer:</a:t>
            </a:r>
            <a:endParaRPr lang="en-US" sz="2800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 </a:t>
            </a:r>
            <a:r>
              <a:rPr lang="en-US" sz="2800" dirty="0"/>
              <a:t>O</a:t>
            </a:r>
            <a:r>
              <a:rPr lang="en-US" sz="2800" dirty="0" smtClean="0"/>
              <a:t>ptimal </a:t>
            </a:r>
            <a:r>
              <a:rPr lang="en-US" sz="2800" dirty="0"/>
              <a:t>delivery of inhalant anesthetic in all </a:t>
            </a:r>
            <a:r>
              <a:rPr lang="en-US" sz="2800" dirty="0" smtClean="0"/>
              <a:t>animals</a:t>
            </a:r>
            <a:endParaRPr lang="en-US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Allows </a:t>
            </a:r>
            <a:r>
              <a:rPr lang="en-US" sz="2800" dirty="0"/>
              <a:t>the level of anesthesia to be precisely titrated for procedures lasting minutes or several hours.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Always </a:t>
            </a:r>
            <a:r>
              <a:rPr lang="en-US" sz="2800" dirty="0"/>
              <a:t>used for the inhalant anesthesia of large animals.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Waste </a:t>
            </a:r>
            <a:r>
              <a:rPr lang="en-US" sz="2800" dirty="0"/>
              <a:t>anesthetic gases can be scavenged either passively </a:t>
            </a:r>
            <a:r>
              <a:rPr lang="en-US" sz="2800" dirty="0" smtClean="0"/>
              <a:t>or actively.</a:t>
            </a:r>
          </a:p>
        </p:txBody>
      </p:sp>
    </p:spTree>
    <p:extLst>
      <p:ext uri="{BB962C8B-B14F-4D97-AF65-F5344CB8AC3E}">
        <p14:creationId xmlns:p14="http://schemas.microsoft.com/office/powerpoint/2010/main" val="820746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Delivery Techniques for Inhalant Anesthetics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905000"/>
            <a:ext cx="8466084" cy="458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 </a:t>
            </a:r>
            <a:r>
              <a:rPr lang="en-US" sz="2800" dirty="0" smtClean="0">
                <a:solidFill>
                  <a:srgbClr val="FF0000"/>
                </a:solidFill>
              </a:rPr>
              <a:t>Open </a:t>
            </a:r>
            <a:r>
              <a:rPr lang="en-US" sz="2800" dirty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rop technique</a:t>
            </a:r>
            <a:endParaRPr lang="en-US" sz="28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Not </a:t>
            </a:r>
            <a:r>
              <a:rPr lang="en-US" sz="2400" dirty="0"/>
              <a:t>an optimal technique for anesthetizing </a:t>
            </a:r>
            <a:r>
              <a:rPr lang="en-US" sz="2400" dirty="0" smtClean="0"/>
              <a:t>rodents: can  </a:t>
            </a:r>
            <a:r>
              <a:rPr lang="en-US" sz="2400" dirty="0"/>
              <a:t>overdose and subsequent </a:t>
            </a:r>
            <a:r>
              <a:rPr lang="en-US" sz="2400" dirty="0" smtClean="0"/>
              <a:t>death if not monitored properly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Generally </a:t>
            </a:r>
            <a:r>
              <a:rPr lang="en-US" sz="2400" dirty="0"/>
              <a:t>used in rodents for procedures lasting 30-45 seconds (e.g. blood collection, tail clipping</a:t>
            </a:r>
            <a:r>
              <a:rPr lang="en-US" sz="2400" dirty="0" smtClean="0"/>
              <a:t>).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Must use a clear </a:t>
            </a:r>
            <a:r>
              <a:rPr lang="en-US" sz="2400" dirty="0"/>
              <a:t>glass or plastic induction </a:t>
            </a:r>
            <a:r>
              <a:rPr lang="en-US" sz="2400" dirty="0" smtClean="0"/>
              <a:t>chamber </a:t>
            </a:r>
            <a:r>
              <a:rPr lang="en-US" sz="2400" dirty="0"/>
              <a:t>to facilitate observation of the </a:t>
            </a:r>
            <a:r>
              <a:rPr lang="en-US" sz="2400" dirty="0" smtClean="0"/>
              <a:t>animal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chamber</a:t>
            </a:r>
            <a:r>
              <a:rPr lang="en-US" sz="2400" dirty="0"/>
              <a:t> </a:t>
            </a:r>
            <a:r>
              <a:rPr lang="en-US" sz="2400" dirty="0" smtClean="0"/>
              <a:t>should </a:t>
            </a:r>
            <a:r>
              <a:rPr lang="en-US" sz="2400" dirty="0"/>
              <a:t>be of sufficient size that the animal can </a:t>
            </a:r>
            <a:r>
              <a:rPr lang="en-US" sz="2400" dirty="0" smtClean="0"/>
              <a:t>move freely </a:t>
            </a:r>
            <a:r>
              <a:rPr lang="en-US" sz="2400" dirty="0"/>
              <a:t>and will not become hypoxic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grid or other barrier must be used to prevent </a:t>
            </a:r>
            <a:r>
              <a:rPr lang="en-US" sz="2400" dirty="0" smtClean="0"/>
              <a:t>direct </a:t>
            </a:r>
            <a:r>
              <a:rPr lang="en-US" sz="2400" dirty="0"/>
              <a:t>physical contact with the liquid inhalant </a:t>
            </a:r>
            <a:r>
              <a:rPr lang="en-US" sz="2400" dirty="0" smtClean="0"/>
              <a:t>to avoid  skin irritation.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 </a:t>
            </a:r>
            <a:r>
              <a:rPr lang="en-US" sz="2400" b="1" dirty="0"/>
              <a:t>not </a:t>
            </a:r>
            <a:r>
              <a:rPr lang="en-US" sz="2400" dirty="0" smtClean="0"/>
              <a:t>work on </a:t>
            </a:r>
            <a:r>
              <a:rPr lang="en-US" sz="2400" dirty="0"/>
              <a:t>bench top with this delivery technique.</a:t>
            </a:r>
          </a:p>
        </p:txBody>
      </p:sp>
    </p:spTree>
    <p:extLst>
      <p:ext uri="{BB962C8B-B14F-4D97-AF65-F5344CB8AC3E}">
        <p14:creationId xmlns:p14="http://schemas.microsoft.com/office/powerpoint/2010/main" val="1353375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Emergencies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0574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Train everyone working with anesthetics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Never </a:t>
            </a:r>
            <a:r>
              <a:rPr lang="en-US" sz="2400" b="1" dirty="0"/>
              <a:t>work </a:t>
            </a:r>
            <a:r>
              <a:rPr lang="en-US" sz="2400" b="1" dirty="0" smtClean="0"/>
              <a:t>alone, follow a buddy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Keep MSDS easily </a:t>
            </a:r>
            <a:r>
              <a:rPr lang="en-US" sz="2400" dirty="0" smtClean="0"/>
              <a:t>accessible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Have a spill kit easily accessible for small </a:t>
            </a:r>
            <a:r>
              <a:rPr lang="en-US" sz="2400" dirty="0" smtClean="0"/>
              <a:t>spills and keep everyone trained to </a:t>
            </a:r>
            <a:r>
              <a:rPr lang="en-US" sz="2400" smtClean="0"/>
              <a:t>use it.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Clean </a:t>
            </a:r>
            <a:r>
              <a:rPr lang="en-US" sz="2400" dirty="0"/>
              <a:t>up </a:t>
            </a:r>
            <a:r>
              <a:rPr lang="en-US" sz="2400" dirty="0" smtClean="0"/>
              <a:t>small spills </a:t>
            </a:r>
            <a:r>
              <a:rPr lang="en-US" sz="2400" dirty="0"/>
              <a:t>promptly </a:t>
            </a:r>
            <a:r>
              <a:rPr lang="en-US" sz="2400" dirty="0" smtClean="0"/>
              <a:t>if </a:t>
            </a:r>
            <a:r>
              <a:rPr lang="en-US" sz="2400" dirty="0"/>
              <a:t>you </a:t>
            </a:r>
            <a:r>
              <a:rPr lang="en-US" sz="2400" dirty="0" smtClean="0"/>
              <a:t>are trained. </a:t>
            </a:r>
            <a:r>
              <a:rPr lang="en-US" sz="2400" dirty="0"/>
              <a:t>All other spills should be cleaned up by specially trained personnel.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Know </a:t>
            </a:r>
            <a:r>
              <a:rPr lang="en-US" sz="2400" dirty="0"/>
              <a:t>the location and how to operate safety equipment, including: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Eye wash/Shower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Fire extinguisher and alarm pull station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First </a:t>
            </a:r>
            <a:r>
              <a:rPr lang="en-US" sz="2400" dirty="0"/>
              <a:t>aid </a:t>
            </a:r>
            <a:r>
              <a:rPr lang="en-US" sz="2400" dirty="0" smtClean="0"/>
              <a:t>kit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367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Symptoms of Exposure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53662" y="1600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743200"/>
            <a:ext cx="861060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/>
              <a:t>Acute  exposure:  </a:t>
            </a:r>
            <a:r>
              <a:rPr lang="en-US" sz="2800" dirty="0"/>
              <a:t>nausea,  vomiting,  skin  irritation,  nose/throat/respiratory  irritation,  headache, dizziness, and drowsiness.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Chronic </a:t>
            </a:r>
            <a:r>
              <a:rPr lang="en-US" sz="2800" b="1" dirty="0"/>
              <a:t>exposure: </a:t>
            </a:r>
            <a:r>
              <a:rPr lang="en-US" sz="2800" dirty="0"/>
              <a:t>hypotension, tachycardia, respiratory depression, and elevated blood glucose levels.  </a:t>
            </a:r>
            <a:r>
              <a:rPr lang="en-US" sz="2800" dirty="0" err="1"/>
              <a:t>Isoflurane</a:t>
            </a:r>
            <a:r>
              <a:rPr lang="en-US" sz="2800" dirty="0"/>
              <a:t>  produces  fluorides,  which  are  potentially  nephrotoxic.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434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620000" cy="715962"/>
          </a:xfrm>
        </p:spPr>
        <p:txBody>
          <a:bodyPr>
            <a:noAutofit/>
          </a:bodyPr>
          <a:lstStyle/>
          <a:p>
            <a:r>
              <a:rPr lang="en-US" sz="3600" b="1" dirty="0"/>
              <a:t>EXPOSURE LIMITS AND TOXICOLOGY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57200" y="2743200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It </a:t>
            </a:r>
            <a:r>
              <a:rPr lang="en-US" sz="3200" dirty="0"/>
              <a:t>is recommended that no worker should be exposed to greater than 2 ppm (15.09 mg/m3 for </a:t>
            </a:r>
            <a:r>
              <a:rPr lang="en-US" sz="3200" dirty="0" err="1"/>
              <a:t>isoflurane</a:t>
            </a:r>
            <a:r>
              <a:rPr lang="en-US" sz="3200" dirty="0"/>
              <a:t>) of any halogenated anesthetic agent, based on the weight of the agent collected for a 45-liter air sample by charcoal absorption over a sampling period not to exceed one hour.</a:t>
            </a:r>
          </a:p>
        </p:txBody>
      </p:sp>
    </p:spTree>
    <p:extLst>
      <p:ext uri="{BB962C8B-B14F-4D97-AF65-F5344CB8AC3E}">
        <p14:creationId xmlns:p14="http://schemas.microsoft.com/office/powerpoint/2010/main" val="114189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Common Causes of Exposure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0033" y="2133600"/>
            <a:ext cx="876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Benchtop</a:t>
            </a:r>
            <a:r>
              <a:rPr lang="en-US" sz="2800" dirty="0" smtClean="0"/>
              <a:t> </a:t>
            </a:r>
            <a:r>
              <a:rPr lang="en-US" sz="2800" dirty="0"/>
              <a:t>delivery of inhalant </a:t>
            </a:r>
            <a:r>
              <a:rPr lang="en-US" sz="2800" dirty="0" smtClean="0"/>
              <a:t>anesthetic </a:t>
            </a:r>
            <a:r>
              <a:rPr lang="en-US" sz="2800" dirty="0"/>
              <a:t>without adequate scavenging.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Poorly </a:t>
            </a:r>
            <a:r>
              <a:rPr lang="en-US" sz="2800" dirty="0"/>
              <a:t>fitted face masks.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Turning </a:t>
            </a:r>
            <a:r>
              <a:rPr lang="en-US" sz="2800" dirty="0"/>
              <a:t>on flow meters or </a:t>
            </a:r>
            <a:r>
              <a:rPr lang="en-US" sz="2800" dirty="0" smtClean="0"/>
              <a:t>inhalants before </a:t>
            </a:r>
            <a:r>
              <a:rPr lang="en-US" sz="2800" dirty="0"/>
              <a:t>attaching the breathing </a:t>
            </a:r>
            <a:r>
              <a:rPr lang="en-US" sz="2800" dirty="0" smtClean="0"/>
              <a:t>system </a:t>
            </a:r>
            <a:r>
              <a:rPr lang="en-US" sz="2800" dirty="0"/>
              <a:t>to the subject.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Disconnecting </a:t>
            </a:r>
            <a:r>
              <a:rPr lang="en-US" sz="2800" dirty="0"/>
              <a:t>subjects from the </a:t>
            </a:r>
            <a:r>
              <a:rPr lang="en-US" sz="2800" dirty="0" smtClean="0"/>
              <a:t>anesthesia </a:t>
            </a:r>
            <a:r>
              <a:rPr lang="en-US" sz="2800" dirty="0"/>
              <a:t>machine before waste </a:t>
            </a:r>
            <a:r>
              <a:rPr lang="en-US" sz="2800" dirty="0" smtClean="0"/>
              <a:t>anesthetic </a:t>
            </a:r>
            <a:r>
              <a:rPr lang="en-US" sz="2800" dirty="0"/>
              <a:t>gases have been </a:t>
            </a:r>
            <a:r>
              <a:rPr lang="en-US" sz="2800" dirty="0" smtClean="0"/>
              <a:t>adequately scavenged</a:t>
            </a:r>
            <a:r>
              <a:rPr lang="en-US" sz="28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Leaks </a:t>
            </a:r>
            <a:r>
              <a:rPr lang="en-US" sz="2800" dirty="0"/>
              <a:t>in the anesthetic delivery </a:t>
            </a:r>
            <a:r>
              <a:rPr lang="en-US" sz="2800" dirty="0" smtClean="0"/>
              <a:t>system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561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Equipment and System Maintenance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62000" y="2274838"/>
            <a:ext cx="7924800" cy="3693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Leak test </a:t>
            </a:r>
            <a:r>
              <a:rPr lang="en-US" sz="3600" dirty="0" smtClean="0"/>
              <a:t>anesthesia </a:t>
            </a:r>
            <a:r>
              <a:rPr lang="en-US" sz="3600" dirty="0"/>
              <a:t>machines, breathing systems, and scavenging systems </a:t>
            </a:r>
            <a:r>
              <a:rPr lang="en-US" sz="3600" dirty="0" smtClean="0"/>
              <a:t>before </a:t>
            </a:r>
            <a:r>
              <a:rPr lang="en-US" sz="3600" dirty="0"/>
              <a:t>each use.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Conduct regular equipment </a:t>
            </a:r>
            <a:r>
              <a:rPr lang="en-US" sz="3600" dirty="0" smtClean="0"/>
              <a:t>and system maintenance to </a:t>
            </a:r>
            <a:r>
              <a:rPr lang="en-US" sz="3600" dirty="0"/>
              <a:t>ensure </a:t>
            </a:r>
            <a:r>
              <a:rPr lang="en-US" sz="3600" dirty="0" smtClean="0"/>
              <a:t>reliable </a:t>
            </a:r>
            <a:r>
              <a:rPr lang="en-US" sz="3600" dirty="0"/>
              <a:t>performance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70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Required Training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5910" y="2286000"/>
            <a:ext cx="88392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PI or an experienced person must train new users  before starting to work with anesthetics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Perform a hazard evaluation before beginning work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Consult </a:t>
            </a:r>
            <a:r>
              <a:rPr lang="en-US" sz="2800" dirty="0"/>
              <a:t>Safety Resources before beginning work (e.g., MSDSs)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Consult </a:t>
            </a:r>
            <a:r>
              <a:rPr lang="en-US" sz="2800" dirty="0"/>
              <a:t>with </a:t>
            </a:r>
            <a:r>
              <a:rPr lang="en-US" sz="2800" dirty="0" smtClean="0"/>
              <a:t>OEHS staff about </a:t>
            </a:r>
            <a:r>
              <a:rPr lang="en-US" sz="2800" dirty="0"/>
              <a:t>questions or concerns related to work with anesthetic </a:t>
            </a:r>
            <a:r>
              <a:rPr lang="en-US" sz="2800" dirty="0" smtClean="0"/>
              <a:t>gases</a:t>
            </a:r>
          </a:p>
        </p:txBody>
      </p:sp>
    </p:spTree>
    <p:extLst>
      <p:ext uri="{BB962C8B-B14F-4D97-AF65-F5344CB8AC3E}">
        <p14:creationId xmlns:p14="http://schemas.microsoft.com/office/powerpoint/2010/main" val="2779052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Emergency Practices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3000" y="1859340"/>
            <a:ext cx="6858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 algn="just">
              <a:buFont typeface="Wingdings" charset="2"/>
              <a:buChar char="§"/>
            </a:pPr>
            <a:r>
              <a:rPr lang="en-US" dirty="0"/>
              <a:t> </a:t>
            </a:r>
            <a:r>
              <a:rPr lang="en-US" sz="2800" dirty="0" smtClean="0"/>
              <a:t>Never </a:t>
            </a:r>
            <a:r>
              <a:rPr lang="en-US" sz="2800" dirty="0"/>
              <a:t>work alone.</a:t>
            </a:r>
          </a:p>
          <a:p>
            <a:pPr marL="457200" indent="-457200" algn="just">
              <a:buFont typeface="Wingdings" charset="2"/>
              <a:buChar char="§"/>
            </a:pPr>
            <a:r>
              <a:rPr lang="en-US" sz="2800" dirty="0" smtClean="0"/>
              <a:t>Clean </a:t>
            </a:r>
            <a:r>
              <a:rPr lang="en-US" sz="2800" dirty="0"/>
              <a:t>up small, incidental spills promptly .</a:t>
            </a:r>
          </a:p>
          <a:p>
            <a:pPr marL="457200" indent="-457200" algn="just">
              <a:buFont typeface="Wingdings" charset="2"/>
              <a:buChar char="§"/>
            </a:pPr>
            <a:r>
              <a:rPr lang="en-US" sz="2800" dirty="0" smtClean="0"/>
              <a:t>Review </a:t>
            </a:r>
            <a:r>
              <a:rPr lang="en-US" sz="2800" dirty="0"/>
              <a:t>your MSDS.</a:t>
            </a:r>
          </a:p>
          <a:p>
            <a:pPr marL="457200" indent="-457200" algn="just">
              <a:buFont typeface="Wingdings" charset="2"/>
              <a:buChar char="§"/>
            </a:pPr>
            <a:r>
              <a:rPr lang="en-US" sz="2800" dirty="0" smtClean="0"/>
              <a:t>Know </a:t>
            </a:r>
            <a:r>
              <a:rPr lang="en-US" sz="2800" dirty="0"/>
              <a:t>the location and how to operate safety equipment, including:</a:t>
            </a:r>
          </a:p>
          <a:p>
            <a:pPr marL="1371600" lvl="2" indent="-457200" algn="just">
              <a:buFont typeface="Wingdings" charset="2"/>
              <a:buChar char="u"/>
            </a:pPr>
            <a:r>
              <a:rPr lang="en-US" sz="2800" dirty="0" smtClean="0"/>
              <a:t>Emergency </a:t>
            </a:r>
            <a:r>
              <a:rPr lang="en-US" sz="2800" dirty="0"/>
              <a:t>Guide</a:t>
            </a:r>
          </a:p>
          <a:p>
            <a:pPr marL="1371600" lvl="2" indent="-457200" algn="just">
              <a:buFont typeface="Wingdings" charset="2"/>
              <a:buChar char="u"/>
            </a:pPr>
            <a:r>
              <a:rPr lang="en-US" sz="2800" dirty="0" smtClean="0"/>
              <a:t>Emergency </a:t>
            </a:r>
            <a:r>
              <a:rPr lang="en-US" sz="2800" dirty="0"/>
              <a:t>Eyewash and Shower</a:t>
            </a:r>
          </a:p>
          <a:p>
            <a:pPr marL="1371600" lvl="2" indent="-457200" algn="just">
              <a:buFont typeface="Wingdings" charset="2"/>
              <a:buChar char="u"/>
            </a:pPr>
            <a:r>
              <a:rPr lang="en-US" sz="2800" dirty="0" smtClean="0"/>
              <a:t>First </a:t>
            </a:r>
            <a:r>
              <a:rPr lang="en-US" sz="2800" dirty="0"/>
              <a:t>aid kit</a:t>
            </a:r>
          </a:p>
          <a:p>
            <a:pPr marL="1371600" lvl="2" indent="-457200" algn="just">
              <a:buFont typeface="Wingdings" charset="2"/>
              <a:buChar char="u"/>
            </a:pPr>
            <a:r>
              <a:rPr lang="en-US" sz="2800" dirty="0" smtClean="0"/>
              <a:t>Fire </a:t>
            </a:r>
            <a:r>
              <a:rPr lang="en-US" sz="2800" dirty="0"/>
              <a:t>Extinguisher &amp; fire alarm pull </a:t>
            </a:r>
            <a:r>
              <a:rPr lang="en-US" sz="2800" dirty="0" smtClean="0"/>
              <a:t>station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532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Labeling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6800" y="1720840"/>
            <a:ext cx="78486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Label all containers as follows: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Name </a:t>
            </a:r>
            <a:r>
              <a:rPr lang="en-US" sz="2800" dirty="0"/>
              <a:t>of the material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Concentration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Warnings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Date</a:t>
            </a:r>
            <a:r>
              <a:rPr lang="en-US" sz="2800" dirty="0"/>
              <a:t>, when appropriate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Preparer's </a:t>
            </a:r>
            <a:r>
              <a:rPr lang="en-US" sz="2800" dirty="0"/>
              <a:t>initials, when </a:t>
            </a:r>
            <a:r>
              <a:rPr lang="en-US" sz="2800" dirty="0" smtClean="0"/>
              <a:t>appropriate</a:t>
            </a:r>
            <a:r>
              <a:rPr lang="en-US" sz="2800" dirty="0"/>
              <a:t> </a:t>
            </a:r>
          </a:p>
          <a:p>
            <a:r>
              <a:rPr lang="en-US" sz="2800" dirty="0">
                <a:solidFill>
                  <a:srgbClr val="FF0000"/>
                </a:solidFill>
              </a:rPr>
              <a:t>Buy the least amount of product the work requires. Do not buy in large </a:t>
            </a:r>
            <a:r>
              <a:rPr lang="en-US" sz="2800" dirty="0" smtClean="0">
                <a:solidFill>
                  <a:srgbClr val="FF0000"/>
                </a:solidFill>
              </a:rPr>
              <a:t>quantities </a:t>
            </a:r>
            <a:r>
              <a:rPr lang="en-US" sz="2800" dirty="0">
                <a:solidFill>
                  <a:srgbClr val="FF0000"/>
                </a:solidFill>
              </a:rPr>
              <a:t>to "save </a:t>
            </a:r>
            <a:r>
              <a:rPr lang="en-US" sz="2800" dirty="0" smtClean="0">
                <a:solidFill>
                  <a:srgbClr val="FF0000"/>
                </a:solidFill>
              </a:rPr>
              <a:t>money” , is a loosing strategy when it comes to disposal costs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583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Control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858863"/>
            <a:ext cx="8534399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Engineering </a:t>
            </a:r>
            <a:r>
              <a:rPr lang="en-US" sz="2800" b="1" dirty="0" smtClean="0"/>
              <a:t>controls:</a:t>
            </a:r>
          </a:p>
          <a:p>
            <a:r>
              <a:rPr lang="en-US" sz="2800" dirty="0" err="1" smtClean="0"/>
              <a:t>Isoflurane</a:t>
            </a:r>
            <a:r>
              <a:rPr lang="en-US" sz="2800" dirty="0" smtClean="0"/>
              <a:t> must </a:t>
            </a:r>
            <a:r>
              <a:rPr lang="en-US" sz="2800" dirty="0"/>
              <a:t>be administered by an approved anesthetic gas machine with a scavenging system in a well-ventilated room or in a certified fume hood. 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u="sng" dirty="0"/>
              <a:t>Active Scavenging Models:</a:t>
            </a:r>
            <a:r>
              <a:rPr lang="en-US" sz="2800" b="1" dirty="0"/>
              <a:t> </a:t>
            </a:r>
            <a:r>
              <a:rPr lang="en-US" sz="2800" dirty="0"/>
              <a:t>Minimize or eliminate the possibility of workplace </a:t>
            </a:r>
            <a:r>
              <a:rPr lang="en-US" sz="2800" dirty="0" smtClean="0"/>
              <a:t>exposure </a:t>
            </a:r>
            <a:r>
              <a:rPr lang="en-US" sz="2800" dirty="0"/>
              <a:t>by using 1 of the 3 active scavenging models listed </a:t>
            </a:r>
            <a:r>
              <a:rPr lang="en-US" sz="2800" dirty="0" smtClean="0"/>
              <a:t>below. </a:t>
            </a: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29103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10357</TotalTime>
  <Words>615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Isoflurane: Safe Use Guidelines</vt:lpstr>
      <vt:lpstr>Symptoms of Exposure </vt:lpstr>
      <vt:lpstr>EXPOSURE LIMITS AND TOXICOLOGY </vt:lpstr>
      <vt:lpstr>Common Causes of Exposure </vt:lpstr>
      <vt:lpstr>Equipment and System Maintenance </vt:lpstr>
      <vt:lpstr>Required Training</vt:lpstr>
      <vt:lpstr>Emergency Practices</vt:lpstr>
      <vt:lpstr> Labeling </vt:lpstr>
      <vt:lpstr>Hazard Control</vt:lpstr>
      <vt:lpstr>Order of Priority</vt:lpstr>
      <vt:lpstr>PowerPoint Presentation</vt:lpstr>
      <vt:lpstr>PowerPoint Presentation</vt:lpstr>
      <vt:lpstr>PowerPoint Presentation</vt:lpstr>
      <vt:lpstr>Passive Scavenging </vt:lpstr>
      <vt:lpstr>Additional Required Controls </vt:lpstr>
      <vt:lpstr>Work practices</vt:lpstr>
      <vt:lpstr>Delivery Techniques for Inhalant Anesthetics </vt:lpstr>
      <vt:lpstr>Delivery Techniques for Inhalant Anesthetics </vt:lpstr>
      <vt:lpstr>Emergencies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Kochurani Jacob</dc:creator>
  <cp:lastModifiedBy>pendletonm</cp:lastModifiedBy>
  <cp:revision>26</cp:revision>
  <dcterms:created xsi:type="dcterms:W3CDTF">2013-10-28T15:35:43Z</dcterms:created>
  <dcterms:modified xsi:type="dcterms:W3CDTF">2013-11-08T19:57:16Z</dcterms:modified>
</cp:coreProperties>
</file>